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10287000" cx="18288000"/>
  <p:notesSz cx="6858000" cy="9144000"/>
  <p:embeddedFontLst>
    <p:embeddedFont>
      <p:font typeface="Poppins"/>
      <p:bold r:id="rId28"/>
      <p:boldItalic r:id="rId29"/>
    </p:embeddedFont>
    <p:embeddedFont>
      <p:font typeface="Poppins Light"/>
      <p:regular r:id="rId30"/>
      <p:bold r:id="rId31"/>
      <p:italic r:id="rId32"/>
      <p:boldItalic r:id="rId33"/>
    </p:embeddedFont>
    <p:embeddedFont>
      <p:font typeface="Poppins Medium"/>
      <p:regular r:id="rId34"/>
      <p:bold r:id="rId35"/>
      <p:italic r:id="rId36"/>
      <p:boldItalic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42" roundtripDataSignature="AMtx7mh1BPZ6S80DFnZqBNvkl/MbWVCJ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8B7E14-F547-4211-9F0C-25BC016F8993}">
  <a:tblStyle styleId="{FB8B7E14-F547-4211-9F0C-25BC016F899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3.xml"/><Relationship Id="rId42" Type="http://customschemas.google.com/relationships/presentationmetadata" Target="metadata"/><Relationship Id="rId41" Type="http://schemas.openxmlformats.org/officeDocument/2006/relationships/font" Target="fonts/OpenSans-bol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Poppins-bold.fntdata"/><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Poppins-bold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oppinsLight-bold.fntdata"/><Relationship Id="rId30" Type="http://schemas.openxmlformats.org/officeDocument/2006/relationships/font" Target="fonts/PoppinsLight-regular.fntdata"/><Relationship Id="rId11" Type="http://schemas.openxmlformats.org/officeDocument/2006/relationships/slide" Target="slides/slide4.xml"/><Relationship Id="rId33" Type="http://schemas.openxmlformats.org/officeDocument/2006/relationships/font" Target="fonts/PoppinsLight-boldItalic.fntdata"/><Relationship Id="rId10" Type="http://schemas.openxmlformats.org/officeDocument/2006/relationships/slide" Target="slides/slide3.xml"/><Relationship Id="rId32" Type="http://schemas.openxmlformats.org/officeDocument/2006/relationships/font" Target="fonts/PoppinsLight-italic.fntdata"/><Relationship Id="rId13" Type="http://schemas.openxmlformats.org/officeDocument/2006/relationships/slide" Target="slides/slide6.xml"/><Relationship Id="rId35" Type="http://schemas.openxmlformats.org/officeDocument/2006/relationships/font" Target="fonts/PoppinsMedium-bold.fntdata"/><Relationship Id="rId12" Type="http://schemas.openxmlformats.org/officeDocument/2006/relationships/slide" Target="slides/slide5.xml"/><Relationship Id="rId34" Type="http://schemas.openxmlformats.org/officeDocument/2006/relationships/font" Target="fonts/PoppinsMedium-regular.fntdata"/><Relationship Id="rId15" Type="http://schemas.openxmlformats.org/officeDocument/2006/relationships/slide" Target="slides/slide8.xml"/><Relationship Id="rId37" Type="http://schemas.openxmlformats.org/officeDocument/2006/relationships/font" Target="fonts/PoppinsMedium-boldItalic.fntdata"/><Relationship Id="rId14" Type="http://schemas.openxmlformats.org/officeDocument/2006/relationships/slide" Target="slides/slide7.xml"/><Relationship Id="rId36" Type="http://schemas.openxmlformats.org/officeDocument/2006/relationships/font" Target="fonts/PoppinsMedium-italic.fntdata"/><Relationship Id="rId17" Type="http://schemas.openxmlformats.org/officeDocument/2006/relationships/slide" Target="slides/slide10.xml"/><Relationship Id="rId39" Type="http://schemas.openxmlformats.org/officeDocument/2006/relationships/font" Target="fonts/OpenSans-bold.fntdata"/><Relationship Id="rId16" Type="http://schemas.openxmlformats.org/officeDocument/2006/relationships/slide" Target="slides/slide9.xml"/><Relationship Id="rId38" Type="http://schemas.openxmlformats.org/officeDocument/2006/relationships/font" Target="fonts/OpenSans-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5c6a5069ec_0_5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9" name="Google Shape;309;g35c6a5069ec_0_5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5c6a5069e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g35c6a5069e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6095485301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9" name="Google Shape;329;g36095485301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5c6a5069ec_0_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 name="Google Shape;175;g35c6a5069ec_0_4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g36095485301_0_9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g36095485301_0_9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g36095485301_0_9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g36095485301_0_97"/>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g36095485301_0_9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93" name="Google Shape;93;g36095485301_0_9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g36095485301_0_9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g36095485301_0_9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6" name="Shape 96"/>
        <p:cNvGrpSpPr/>
        <p:nvPr/>
      </p:nvGrpSpPr>
      <p:grpSpPr>
        <a:xfrm>
          <a:off x="0" y="0"/>
          <a:ext cx="0" cy="0"/>
          <a:chOff x="0" y="0"/>
          <a:chExt cx="0" cy="0"/>
        </a:xfrm>
      </p:grpSpPr>
      <p:sp>
        <p:nvSpPr>
          <p:cNvPr id="97" name="Google Shape;97;g36095485301_0_1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g36095485301_0_10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9" name="Google Shape;99;g36095485301_0_10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g36095485301_0_10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g36095485301_0_10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g36095485301_0_109"/>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g36095485301_0_109"/>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05" name="Google Shape;105;g36095485301_0_10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g36095485301_0_10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g36095485301_0_10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 name="Shape 108"/>
        <p:cNvGrpSpPr/>
        <p:nvPr/>
      </p:nvGrpSpPr>
      <p:grpSpPr>
        <a:xfrm>
          <a:off x="0" y="0"/>
          <a:ext cx="0" cy="0"/>
          <a:chOff x="0" y="0"/>
          <a:chExt cx="0" cy="0"/>
        </a:xfrm>
      </p:grpSpPr>
      <p:sp>
        <p:nvSpPr>
          <p:cNvPr id="109" name="Google Shape;109;g36095485301_0_1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g36095485301_0_115"/>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111" name="Google Shape;111;g36095485301_0_115"/>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112" name="Google Shape;112;g36095485301_0_11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g36095485301_0_11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g36095485301_0_11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g36095485301_0_1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g36095485301_0_122"/>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18" name="Google Shape;118;g36095485301_0_122"/>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19" name="Google Shape;119;g36095485301_0_122"/>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20" name="Google Shape;120;g36095485301_0_122"/>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21" name="Google Shape;121;g36095485301_0_12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g36095485301_0_12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g36095485301_0_12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g36095485301_0_1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g36095485301_0_13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g36095485301_0_13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g36095485301_0_13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 name="Shape 129"/>
        <p:cNvGrpSpPr/>
        <p:nvPr/>
      </p:nvGrpSpPr>
      <p:grpSpPr>
        <a:xfrm>
          <a:off x="0" y="0"/>
          <a:ext cx="0" cy="0"/>
          <a:chOff x="0" y="0"/>
          <a:chExt cx="0" cy="0"/>
        </a:xfrm>
      </p:grpSpPr>
      <p:sp>
        <p:nvSpPr>
          <p:cNvPr id="130" name="Google Shape;130;g36095485301_0_136"/>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g36095485301_0_136"/>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132" name="Google Shape;132;g36095485301_0_136"/>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33" name="Google Shape;133;g36095485301_0_13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g36095485301_0_13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g36095485301_0_13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6" name="Shape 136"/>
        <p:cNvGrpSpPr/>
        <p:nvPr/>
      </p:nvGrpSpPr>
      <p:grpSpPr>
        <a:xfrm>
          <a:off x="0" y="0"/>
          <a:ext cx="0" cy="0"/>
          <a:chOff x="0" y="0"/>
          <a:chExt cx="0" cy="0"/>
        </a:xfrm>
      </p:grpSpPr>
      <p:sp>
        <p:nvSpPr>
          <p:cNvPr id="137" name="Google Shape;137;g36095485301_0_143"/>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g36095485301_0_143"/>
          <p:cNvSpPr/>
          <p:nvPr>
            <p:ph idx="2" type="pic"/>
          </p:nvPr>
        </p:nvSpPr>
        <p:spPr>
          <a:xfrm>
            <a:off x="1792288" y="612775"/>
            <a:ext cx="5486400" cy="4114800"/>
          </a:xfrm>
          <a:prstGeom prst="rect">
            <a:avLst/>
          </a:prstGeom>
          <a:noFill/>
          <a:ln>
            <a:noFill/>
          </a:ln>
        </p:spPr>
      </p:sp>
      <p:sp>
        <p:nvSpPr>
          <p:cNvPr id="139" name="Google Shape;139;g36095485301_0_143"/>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40" name="Google Shape;140;g36095485301_0_14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g36095485301_0_14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g36095485301_0_14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 name="Shape 143"/>
        <p:cNvGrpSpPr/>
        <p:nvPr/>
      </p:nvGrpSpPr>
      <p:grpSpPr>
        <a:xfrm>
          <a:off x="0" y="0"/>
          <a:ext cx="0" cy="0"/>
          <a:chOff x="0" y="0"/>
          <a:chExt cx="0" cy="0"/>
        </a:xfrm>
      </p:grpSpPr>
      <p:sp>
        <p:nvSpPr>
          <p:cNvPr id="144" name="Google Shape;144;g36095485301_0_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g36095485301_0_150"/>
          <p:cNvSpPr txBox="1"/>
          <p:nvPr>
            <p:ph idx="1" type="body"/>
          </p:nvPr>
        </p:nvSpPr>
        <p:spPr>
          <a:xfrm rot="5400000">
            <a:off x="2308951" y="-251550"/>
            <a:ext cx="4526100"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6" name="Google Shape;146;g36095485301_0_15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g36095485301_0_15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g36095485301_0_15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9" name="Shape 149"/>
        <p:cNvGrpSpPr/>
        <p:nvPr/>
      </p:nvGrpSpPr>
      <p:grpSpPr>
        <a:xfrm>
          <a:off x="0" y="0"/>
          <a:ext cx="0" cy="0"/>
          <a:chOff x="0" y="0"/>
          <a:chExt cx="0" cy="0"/>
        </a:xfrm>
      </p:grpSpPr>
      <p:sp>
        <p:nvSpPr>
          <p:cNvPr id="150" name="Google Shape;150;g36095485301_0_156"/>
          <p:cNvSpPr txBox="1"/>
          <p:nvPr>
            <p:ph type="title"/>
          </p:nvPr>
        </p:nvSpPr>
        <p:spPr>
          <a:xfrm rot="5400000">
            <a:off x="4732351" y="2171689"/>
            <a:ext cx="5851500"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g36095485301_0_156"/>
          <p:cNvSpPr txBox="1"/>
          <p:nvPr>
            <p:ph idx="1" type="body"/>
          </p:nvPr>
        </p:nvSpPr>
        <p:spPr>
          <a:xfrm rot="5400000">
            <a:off x="541350" y="190487"/>
            <a:ext cx="5851500"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2" name="Google Shape;152;g36095485301_0_15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g36095485301_0_15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g36095485301_0_15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6"/>
          <p:cNvSpPr/>
          <p:nvPr>
            <p:ph idx="2" type="pic"/>
          </p:nvPr>
        </p:nvSpPr>
        <p:spPr>
          <a:xfrm>
            <a:off x="1792288" y="612775"/>
            <a:ext cx="5486400" cy="4114800"/>
          </a:xfrm>
          <a:prstGeom prst="rect">
            <a:avLst/>
          </a:prstGeom>
          <a:noFill/>
          <a:ln>
            <a:noFill/>
          </a:ln>
        </p:spPr>
      </p:sp>
      <p:sp>
        <p:nvSpPr>
          <p:cNvPr id="64" name="Google Shape;64;p2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g36095485301_0_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2" name="Google Shape;82;g36095485301_0_87"/>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3" name="Google Shape;83;g36095485301_0_8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4" name="Google Shape;84;g36095485301_0_8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5" name="Google Shape;85;g36095485301_0_8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
          <p:cNvSpPr/>
          <p:nvPr/>
        </p:nvSpPr>
        <p:spPr>
          <a:xfrm>
            <a:off x="16902" y="0"/>
            <a:ext cx="18254198" cy="10287002"/>
          </a:xfrm>
          <a:custGeom>
            <a:rect b="b" l="l" r="r" t="t"/>
            <a:pathLst>
              <a:path extrusionOk="0" h="10287002" w="18254198">
                <a:moveTo>
                  <a:pt x="0" y="0"/>
                </a:moveTo>
                <a:lnTo>
                  <a:pt x="18254198" y="0"/>
                </a:lnTo>
                <a:lnTo>
                  <a:pt x="18254198" y="10287002"/>
                </a:lnTo>
                <a:lnTo>
                  <a:pt x="0" y="10287002"/>
                </a:lnTo>
                <a:lnTo>
                  <a:pt x="0" y="0"/>
                </a:lnTo>
                <a:close/>
              </a:path>
            </a:pathLst>
          </a:custGeom>
          <a:blipFill rotWithShape="1">
            <a:blip r:embed="rId3">
              <a:alphaModFix/>
            </a:blip>
            <a:stretch>
              <a:fillRect b="0" l="0" r="0" t="0"/>
            </a:stretch>
          </a:blipFill>
          <a:ln>
            <a:noFill/>
          </a:ln>
        </p:spPr>
      </p:sp>
      <p:graphicFrame>
        <p:nvGraphicFramePr>
          <p:cNvPr id="160" name="Google Shape;160;p1"/>
          <p:cNvGraphicFramePr/>
          <p:nvPr/>
        </p:nvGraphicFramePr>
        <p:xfrm>
          <a:off x="10656400" y="1940050"/>
          <a:ext cx="3000000" cy="3000000"/>
        </p:xfrm>
        <a:graphic>
          <a:graphicData uri="http://schemas.openxmlformats.org/drawingml/2006/table">
            <a:tbl>
              <a:tblPr>
                <a:noFill/>
                <a:tableStyleId>{FB8B7E14-F547-4211-9F0C-25BC016F8993}</a:tableStyleId>
              </a:tblPr>
              <a:tblGrid>
                <a:gridCol w="3030175"/>
                <a:gridCol w="4335825"/>
              </a:tblGrid>
              <a:tr h="716750">
                <a:tc>
                  <a:txBody>
                    <a:bodyPr/>
                    <a:lstStyle/>
                    <a:p>
                      <a:pPr indent="0" lvl="0" marL="0" marR="0" rtl="0" algn="l">
                        <a:lnSpc>
                          <a:spcPct val="120000"/>
                        </a:lnSpc>
                        <a:spcBef>
                          <a:spcPts val="0"/>
                        </a:spcBef>
                        <a:spcAft>
                          <a:spcPts val="0"/>
                        </a:spcAft>
                        <a:buNone/>
                      </a:pPr>
                      <a:r>
                        <a:rPr b="1" lang="en-US" sz="2840" u="none" cap="none" strike="noStrike">
                          <a:solidFill>
                            <a:srgbClr val="000000"/>
                          </a:solidFill>
                          <a:latin typeface="Arial"/>
                          <a:ea typeface="Arial"/>
                          <a:cs typeface="Arial"/>
                          <a:sym typeface="Arial"/>
                        </a:rPr>
                        <a:t>Día, Fecha:</a:t>
                      </a:r>
                      <a:endParaRPr sz="11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20007"/>
                        </a:lnSpc>
                        <a:spcBef>
                          <a:spcPts val="0"/>
                        </a:spcBef>
                        <a:spcAft>
                          <a:spcPts val="0"/>
                        </a:spcAft>
                        <a:buNone/>
                      </a:pPr>
                      <a:r>
                        <a:rPr lang="en-US" sz="2799" u="none" cap="none" strike="noStrike">
                          <a:solidFill>
                            <a:srgbClr val="000000"/>
                          </a:solidFill>
                          <a:latin typeface="Arial"/>
                          <a:ea typeface="Arial"/>
                          <a:cs typeface="Arial"/>
                          <a:sym typeface="Arial"/>
                        </a:rPr>
                        <a:t>Lunes 15/07/2024</a:t>
                      </a:r>
                      <a:endParaRPr sz="11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16750">
                <a:tc>
                  <a:txBody>
                    <a:bodyPr/>
                    <a:lstStyle/>
                    <a:p>
                      <a:pPr indent="0" lvl="0" marL="0" marR="0" rtl="0" algn="l">
                        <a:lnSpc>
                          <a:spcPct val="120000"/>
                        </a:lnSpc>
                        <a:spcBef>
                          <a:spcPts val="0"/>
                        </a:spcBef>
                        <a:spcAft>
                          <a:spcPts val="0"/>
                        </a:spcAft>
                        <a:buNone/>
                      </a:pPr>
                      <a:r>
                        <a:rPr b="1" lang="en-US" sz="2840" u="none" cap="none" strike="noStrike">
                          <a:solidFill>
                            <a:srgbClr val="000000"/>
                          </a:solidFill>
                          <a:latin typeface="Arial"/>
                          <a:ea typeface="Arial"/>
                          <a:cs typeface="Arial"/>
                          <a:sym typeface="Arial"/>
                        </a:rPr>
                        <a:t>Hora de inicio:</a:t>
                      </a:r>
                      <a:endParaRPr sz="11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20007"/>
                        </a:lnSpc>
                        <a:spcBef>
                          <a:spcPts val="0"/>
                        </a:spcBef>
                        <a:spcAft>
                          <a:spcPts val="0"/>
                        </a:spcAft>
                        <a:buNone/>
                      </a:pPr>
                      <a:r>
                        <a:rPr lang="en-US" sz="2799" u="none" cap="none" strike="noStrike">
                          <a:solidFill>
                            <a:srgbClr val="000000"/>
                          </a:solidFill>
                          <a:latin typeface="Arial"/>
                          <a:ea typeface="Arial"/>
                          <a:cs typeface="Arial"/>
                          <a:sym typeface="Arial"/>
                        </a:rPr>
                        <a:t>10:40 am</a:t>
                      </a:r>
                      <a:endParaRPr sz="11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61" name="Google Shape;161;p1"/>
          <p:cNvSpPr txBox="1"/>
          <p:nvPr/>
        </p:nvSpPr>
        <p:spPr>
          <a:xfrm>
            <a:off x="2971773" y="4512775"/>
            <a:ext cx="14140280" cy="1600200"/>
          </a:xfrm>
          <a:prstGeom prst="rect">
            <a:avLst/>
          </a:prstGeom>
          <a:noFill/>
          <a:ln>
            <a:noFill/>
          </a:ln>
        </p:spPr>
        <p:txBody>
          <a:bodyPr anchorCtr="0" anchor="t" bIns="0" lIns="0" spcFirstLastPara="1" rIns="0" wrap="square" tIns="0">
            <a:spAutoFit/>
          </a:bodyPr>
          <a:lstStyle/>
          <a:p>
            <a:pPr indent="0" lvl="0" marL="0" marR="0" rtl="0" algn="l">
              <a:lnSpc>
                <a:spcPct val="120004"/>
              </a:lnSpc>
              <a:spcBef>
                <a:spcPts val="0"/>
              </a:spcBef>
              <a:spcAft>
                <a:spcPts val="0"/>
              </a:spcAft>
              <a:buNone/>
            </a:pPr>
            <a:r>
              <a:rPr b="0" i="0" lang="en-US" sz="4999" u="none" cap="none" strike="noStrike">
                <a:solidFill>
                  <a:srgbClr val="000000"/>
                </a:solidFill>
                <a:latin typeface="Arial"/>
                <a:ea typeface="Arial"/>
                <a:cs typeface="Arial"/>
                <a:sym typeface="Arial"/>
              </a:rPr>
              <a:t>Organización de Lenguajes y Compiladores 1 [&lt;SECCION&gt;]</a:t>
            </a:r>
            <a:endParaRPr/>
          </a:p>
        </p:txBody>
      </p:sp>
      <p:sp>
        <p:nvSpPr>
          <p:cNvPr id="162" name="Google Shape;162;p1"/>
          <p:cNvSpPr txBox="1"/>
          <p:nvPr/>
        </p:nvSpPr>
        <p:spPr>
          <a:xfrm>
            <a:off x="3648825" y="6027250"/>
            <a:ext cx="10990350" cy="685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4000" u="none" cap="none" strike="noStrike">
                <a:solidFill>
                  <a:srgbClr val="000000"/>
                </a:solidFill>
                <a:latin typeface="Arial"/>
                <a:ea typeface="Arial"/>
                <a:cs typeface="Arial"/>
                <a:sym typeface="Arial"/>
              </a:rPr>
              <a:t>&lt;NOMBRE&gt;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414"/>
        </a:solidFill>
      </p:bgPr>
    </p:bg>
    <p:spTree>
      <p:nvGrpSpPr>
        <p:cNvPr id="250" name="Shape 250"/>
        <p:cNvGrpSpPr/>
        <p:nvPr/>
      </p:nvGrpSpPr>
      <p:grpSpPr>
        <a:xfrm>
          <a:off x="0" y="0"/>
          <a:ext cx="0" cy="0"/>
          <a:chOff x="0" y="0"/>
          <a:chExt cx="0" cy="0"/>
        </a:xfrm>
      </p:grpSpPr>
      <p:grpSp>
        <p:nvGrpSpPr>
          <p:cNvPr id="251" name="Google Shape;251;p8"/>
          <p:cNvGrpSpPr/>
          <p:nvPr/>
        </p:nvGrpSpPr>
        <p:grpSpPr>
          <a:xfrm>
            <a:off x="1738415" y="1028700"/>
            <a:ext cx="14811170" cy="6862405"/>
            <a:chOff x="0" y="0"/>
            <a:chExt cx="19748227" cy="9149873"/>
          </a:xfrm>
        </p:grpSpPr>
        <p:sp>
          <p:nvSpPr>
            <p:cNvPr id="252" name="Google Shape;252;p8"/>
            <p:cNvSpPr txBox="1"/>
            <p:nvPr/>
          </p:nvSpPr>
          <p:spPr>
            <a:xfrm>
              <a:off x="13" y="2913173"/>
              <a:ext cx="19748100" cy="6236700"/>
            </a:xfrm>
            <a:prstGeom prst="rect">
              <a:avLst/>
            </a:prstGeom>
            <a:noFill/>
            <a:ln>
              <a:noFill/>
            </a:ln>
          </p:spPr>
          <p:txBody>
            <a:bodyPr anchorCtr="0" anchor="t" bIns="0" lIns="0" spcFirstLastPara="1" rIns="0" wrap="square" tIns="0">
              <a:spAutoFit/>
            </a:bodyPr>
            <a:lstStyle/>
            <a:p>
              <a:pPr indent="0" lvl="0" marL="0" marR="0" rtl="0" algn="just">
                <a:lnSpc>
                  <a:spcPct val="140013"/>
                </a:lnSpc>
                <a:spcBef>
                  <a:spcPts val="0"/>
                </a:spcBef>
                <a:spcAft>
                  <a:spcPts val="0"/>
                </a:spcAft>
                <a:buNone/>
              </a:pPr>
              <a:r>
                <a:rPr b="0" i="0" lang="en-US" sz="3024" u="none" cap="none" strike="noStrike">
                  <a:solidFill>
                    <a:srgbClr val="FFFFFF"/>
                  </a:solidFill>
                  <a:latin typeface="Poppins Light"/>
                  <a:ea typeface="Poppins Light"/>
                  <a:cs typeface="Poppins Light"/>
                  <a:sym typeface="Poppins Light"/>
                </a:rPr>
                <a:t>La idea central es que se considera que una producción como una regla de escritura, donde el no terminal de la izquierda es sustituido por la cadena del lado derecho de la producción.</a:t>
              </a:r>
              <a:br>
                <a:rPr b="0" i="0" lang="en-US" sz="3024" u="none" cap="none" strike="noStrike">
                  <a:solidFill>
                    <a:srgbClr val="FFFFFF"/>
                  </a:solidFill>
                  <a:latin typeface="Poppins Light"/>
                  <a:ea typeface="Poppins Light"/>
                  <a:cs typeface="Poppins Light"/>
                  <a:sym typeface="Poppins Light"/>
                </a:rPr>
              </a:br>
              <a:endParaRPr/>
            </a:p>
            <a:p>
              <a:pPr indent="-326548" lvl="1" marL="653095" marR="0" rtl="0" algn="just">
                <a:lnSpc>
                  <a:spcPct val="140013"/>
                </a:lnSpc>
                <a:spcBef>
                  <a:spcPts val="0"/>
                </a:spcBef>
                <a:spcAft>
                  <a:spcPts val="0"/>
                </a:spcAft>
                <a:buClr>
                  <a:srgbClr val="10D3F9"/>
                </a:buClr>
                <a:buSzPts val="3024"/>
                <a:buFont typeface="Arial"/>
                <a:buChar char="•"/>
              </a:pPr>
              <a:r>
                <a:rPr b="0" i="0" lang="en-US" sz="3024" u="none" cap="none" strike="noStrike">
                  <a:solidFill>
                    <a:srgbClr val="10D3F9"/>
                  </a:solidFill>
                  <a:latin typeface="Poppins Light"/>
                  <a:ea typeface="Poppins Light"/>
                  <a:cs typeface="Poppins Light"/>
                  <a:sym typeface="Poppins Light"/>
                </a:rPr>
                <a:t>Derivación por la izquierda</a:t>
              </a:r>
              <a:r>
                <a:rPr b="0" i="0" lang="en-US" sz="3024" u="none" cap="none" strike="noStrike">
                  <a:solidFill>
                    <a:srgbClr val="FFFFFF"/>
                  </a:solidFill>
                  <a:latin typeface="Poppins Light"/>
                  <a:ea typeface="Poppins Light"/>
                  <a:cs typeface="Poppins Light"/>
                  <a:sym typeface="Poppins Light"/>
                </a:rPr>
                <a:t>: es la derivación donde el no terminal más a la izquierda de cualquier forma de frase se sustituye en cada paso.</a:t>
              </a:r>
              <a:endParaRPr/>
            </a:p>
            <a:p>
              <a:pPr indent="-326548" lvl="1" marL="653095" marR="0" rtl="0" algn="just">
                <a:lnSpc>
                  <a:spcPct val="140013"/>
                </a:lnSpc>
                <a:spcBef>
                  <a:spcPts val="0"/>
                </a:spcBef>
                <a:spcAft>
                  <a:spcPts val="0"/>
                </a:spcAft>
                <a:buClr>
                  <a:srgbClr val="10D3F9"/>
                </a:buClr>
                <a:buSzPts val="3024"/>
                <a:buFont typeface="Arial"/>
                <a:buChar char="•"/>
              </a:pPr>
              <a:r>
                <a:rPr b="0" i="0" lang="en-US" sz="3024" u="none" cap="none" strike="noStrike">
                  <a:solidFill>
                    <a:srgbClr val="10D3F9"/>
                  </a:solidFill>
                  <a:latin typeface="Poppins Light"/>
                  <a:ea typeface="Poppins Light"/>
                  <a:cs typeface="Poppins Light"/>
                  <a:sym typeface="Poppins Light"/>
                </a:rPr>
                <a:t>Derivación por la derecha</a:t>
              </a:r>
              <a:r>
                <a:rPr b="0" i="0" lang="en-US" sz="3024" u="none" cap="none" strike="noStrike">
                  <a:solidFill>
                    <a:srgbClr val="FFFFFF"/>
                  </a:solidFill>
                  <a:latin typeface="Poppins Light"/>
                  <a:ea typeface="Poppins Light"/>
                  <a:cs typeface="Poppins Light"/>
                  <a:sym typeface="Poppins Light"/>
                </a:rPr>
                <a:t>: es la derivación donde el no terminal mas a la derecha se sustituye en cada paso.</a:t>
              </a:r>
              <a:endParaRPr/>
            </a:p>
          </p:txBody>
        </p:sp>
        <p:sp>
          <p:nvSpPr>
            <p:cNvPr id="253" name="Google Shape;253;p8"/>
            <p:cNvSpPr txBox="1"/>
            <p:nvPr/>
          </p:nvSpPr>
          <p:spPr>
            <a:xfrm>
              <a:off x="0" y="0"/>
              <a:ext cx="19748227" cy="140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FFFFFF"/>
                  </a:solidFill>
                  <a:latin typeface="Poppins"/>
                  <a:ea typeface="Poppins"/>
                  <a:cs typeface="Poppins"/>
                  <a:sym typeface="Poppins"/>
                </a:rPr>
                <a:t>Derivaciones</a:t>
              </a:r>
              <a:endParaRPr/>
            </a:p>
          </p:txBody>
        </p:sp>
        <p:cxnSp>
          <p:nvCxnSpPr>
            <p:cNvPr id="254" name="Google Shape;254;p8"/>
            <p:cNvCxnSpPr/>
            <p:nvPr/>
          </p:nvCxnSpPr>
          <p:spPr>
            <a:xfrm>
              <a:off x="0" y="2192427"/>
              <a:ext cx="19748227" cy="0"/>
            </a:xfrm>
            <a:prstGeom prst="straightConnector1">
              <a:avLst/>
            </a:prstGeom>
            <a:noFill/>
            <a:ln cap="rnd" cmpd="sng" w="25400">
              <a:solidFill>
                <a:srgbClr val="10B5BF"/>
              </a:solidFill>
              <a:prstDash val="solid"/>
              <a:round/>
              <a:headEnd len="sm" w="sm" type="none"/>
              <a:tailEnd len="sm" w="sm" type="none"/>
            </a:ln>
          </p:spPr>
        </p:cxn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414"/>
        </a:solidFill>
      </p:bgPr>
    </p:bg>
    <p:spTree>
      <p:nvGrpSpPr>
        <p:cNvPr id="258" name="Shape 258"/>
        <p:cNvGrpSpPr/>
        <p:nvPr/>
      </p:nvGrpSpPr>
      <p:grpSpPr>
        <a:xfrm>
          <a:off x="0" y="0"/>
          <a:ext cx="0" cy="0"/>
          <a:chOff x="0" y="0"/>
          <a:chExt cx="0" cy="0"/>
        </a:xfrm>
      </p:grpSpPr>
      <p:cxnSp>
        <p:nvCxnSpPr>
          <p:cNvPr id="259" name="Google Shape;259;p9"/>
          <p:cNvCxnSpPr/>
          <p:nvPr/>
        </p:nvCxnSpPr>
        <p:spPr>
          <a:xfrm>
            <a:off x="1738415" y="2095500"/>
            <a:ext cx="14811170" cy="0"/>
          </a:xfrm>
          <a:prstGeom prst="straightConnector1">
            <a:avLst/>
          </a:prstGeom>
          <a:noFill/>
          <a:ln cap="rnd" cmpd="sng" w="19050">
            <a:solidFill>
              <a:srgbClr val="10B5BF"/>
            </a:solidFill>
            <a:prstDash val="solid"/>
            <a:round/>
            <a:headEnd len="sm" w="sm" type="none"/>
            <a:tailEnd len="sm" w="sm" type="none"/>
          </a:ln>
        </p:spPr>
      </p:cxnSp>
      <p:sp>
        <p:nvSpPr>
          <p:cNvPr id="260" name="Google Shape;260;p9"/>
          <p:cNvSpPr/>
          <p:nvPr/>
        </p:nvSpPr>
        <p:spPr>
          <a:xfrm>
            <a:off x="4321277" y="2703779"/>
            <a:ext cx="9645445" cy="6648610"/>
          </a:xfrm>
          <a:custGeom>
            <a:rect b="b" l="l" r="r" t="t"/>
            <a:pathLst>
              <a:path extrusionOk="0" h="6648610" w="9645445">
                <a:moveTo>
                  <a:pt x="0" y="0"/>
                </a:moveTo>
                <a:lnTo>
                  <a:pt x="9645446" y="0"/>
                </a:lnTo>
                <a:lnTo>
                  <a:pt x="9645446" y="6648610"/>
                </a:lnTo>
                <a:lnTo>
                  <a:pt x="0" y="6648610"/>
                </a:lnTo>
                <a:lnTo>
                  <a:pt x="0" y="0"/>
                </a:lnTo>
                <a:close/>
              </a:path>
            </a:pathLst>
          </a:custGeom>
          <a:blipFill rotWithShape="1">
            <a:blip r:embed="rId3">
              <a:alphaModFix/>
            </a:blip>
            <a:stretch>
              <a:fillRect b="0" l="0" r="0" t="0"/>
            </a:stretch>
          </a:blipFill>
          <a:ln>
            <a:noFill/>
          </a:ln>
        </p:spPr>
      </p:sp>
      <p:sp>
        <p:nvSpPr>
          <p:cNvPr id="261" name="Google Shape;261;p9"/>
          <p:cNvSpPr txBox="1"/>
          <p:nvPr/>
        </p:nvSpPr>
        <p:spPr>
          <a:xfrm>
            <a:off x="1587416" y="1028700"/>
            <a:ext cx="15520885" cy="10572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FFFFFF"/>
                </a:solidFill>
                <a:latin typeface="Poppins"/>
                <a:ea typeface="Poppins"/>
                <a:cs typeface="Poppins"/>
                <a:sym typeface="Poppins"/>
              </a:rPr>
              <a:t>Árbol de Derivación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414"/>
        </a:solidFill>
      </p:bgPr>
    </p:bg>
    <p:spTree>
      <p:nvGrpSpPr>
        <p:cNvPr id="265" name="Shape 265"/>
        <p:cNvGrpSpPr/>
        <p:nvPr/>
      </p:nvGrpSpPr>
      <p:grpSpPr>
        <a:xfrm>
          <a:off x="0" y="0"/>
          <a:ext cx="0" cy="0"/>
          <a:chOff x="0" y="0"/>
          <a:chExt cx="0" cy="0"/>
        </a:xfrm>
      </p:grpSpPr>
      <p:grpSp>
        <p:nvGrpSpPr>
          <p:cNvPr id="266" name="Google Shape;266;p10"/>
          <p:cNvGrpSpPr/>
          <p:nvPr/>
        </p:nvGrpSpPr>
        <p:grpSpPr>
          <a:xfrm>
            <a:off x="1738415" y="1028700"/>
            <a:ext cx="14811170" cy="3224836"/>
            <a:chOff x="0" y="0"/>
            <a:chExt cx="19748227" cy="4299781"/>
          </a:xfrm>
        </p:grpSpPr>
        <p:sp>
          <p:nvSpPr>
            <p:cNvPr id="267" name="Google Shape;267;p10"/>
            <p:cNvSpPr txBox="1"/>
            <p:nvPr/>
          </p:nvSpPr>
          <p:spPr>
            <a:xfrm>
              <a:off x="0" y="2913152"/>
              <a:ext cx="19748227" cy="1386629"/>
            </a:xfrm>
            <a:prstGeom prst="rect">
              <a:avLst/>
            </a:prstGeom>
            <a:noFill/>
            <a:ln>
              <a:noFill/>
            </a:ln>
          </p:spPr>
          <p:txBody>
            <a:bodyPr anchorCtr="0" anchor="t" bIns="0" lIns="0" spcFirstLastPara="1" rIns="0" wrap="square" tIns="0">
              <a:spAutoFit/>
            </a:bodyPr>
            <a:lstStyle/>
            <a:p>
              <a:pPr indent="0" lvl="0" marL="0" marR="0" rtl="0" algn="just">
                <a:lnSpc>
                  <a:spcPct val="140013"/>
                </a:lnSpc>
                <a:spcBef>
                  <a:spcPts val="0"/>
                </a:spcBef>
                <a:spcAft>
                  <a:spcPts val="0"/>
                </a:spcAft>
                <a:buNone/>
              </a:pPr>
              <a:r>
                <a:rPr b="0" i="0" lang="en-US" sz="3024" u="none" cap="none" strike="noStrike">
                  <a:solidFill>
                    <a:srgbClr val="FFFFFF"/>
                  </a:solidFill>
                  <a:latin typeface="Poppins Light"/>
                  <a:ea typeface="Poppins Light"/>
                  <a:cs typeface="Poppins Light"/>
                  <a:sym typeface="Poppins Light"/>
                </a:rPr>
                <a:t>Para demostrar que una gramática es ambigua es suficiente con encontrar dos arboles de derivación diferentes para la misma frase.</a:t>
              </a:r>
              <a:endParaRPr/>
            </a:p>
          </p:txBody>
        </p:sp>
        <p:sp>
          <p:nvSpPr>
            <p:cNvPr id="268" name="Google Shape;268;p10"/>
            <p:cNvSpPr txBox="1"/>
            <p:nvPr/>
          </p:nvSpPr>
          <p:spPr>
            <a:xfrm>
              <a:off x="0" y="0"/>
              <a:ext cx="19748227" cy="140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FFFFFF"/>
                  </a:solidFill>
                  <a:latin typeface="Poppins"/>
                  <a:ea typeface="Poppins"/>
                  <a:cs typeface="Poppins"/>
                  <a:sym typeface="Poppins"/>
                </a:rPr>
                <a:t>Ambiguedad</a:t>
              </a:r>
              <a:endParaRPr/>
            </a:p>
          </p:txBody>
        </p:sp>
        <p:cxnSp>
          <p:nvCxnSpPr>
            <p:cNvPr id="269" name="Google Shape;269;p10"/>
            <p:cNvCxnSpPr/>
            <p:nvPr/>
          </p:nvCxnSpPr>
          <p:spPr>
            <a:xfrm>
              <a:off x="0" y="2192427"/>
              <a:ext cx="19748227" cy="0"/>
            </a:xfrm>
            <a:prstGeom prst="straightConnector1">
              <a:avLst/>
            </a:prstGeom>
            <a:noFill/>
            <a:ln cap="rnd" cmpd="sng" w="25400">
              <a:solidFill>
                <a:srgbClr val="10B5BF"/>
              </a:solidFill>
              <a:prstDash val="solid"/>
              <a:round/>
              <a:headEnd len="sm" w="sm" type="none"/>
              <a:tailEnd len="sm" w="sm" type="none"/>
            </a:ln>
          </p:spPr>
        </p:cxnSp>
      </p:grpSp>
      <p:sp>
        <p:nvSpPr>
          <p:cNvPr id="270" name="Google Shape;270;p10"/>
          <p:cNvSpPr/>
          <p:nvPr/>
        </p:nvSpPr>
        <p:spPr>
          <a:xfrm>
            <a:off x="7608665" y="5143500"/>
            <a:ext cx="3070670" cy="4114800"/>
          </a:xfrm>
          <a:custGeom>
            <a:rect b="b" l="l" r="r" t="t"/>
            <a:pathLst>
              <a:path extrusionOk="0" h="4114800" w="3070670">
                <a:moveTo>
                  <a:pt x="0" y="0"/>
                </a:moveTo>
                <a:lnTo>
                  <a:pt x="3070670" y="0"/>
                </a:lnTo>
                <a:lnTo>
                  <a:pt x="3070670" y="4114800"/>
                </a:lnTo>
                <a:lnTo>
                  <a:pt x="0" y="4114800"/>
                </a:lnTo>
                <a:lnTo>
                  <a:pt x="0" y="0"/>
                </a:lnTo>
                <a:close/>
              </a:path>
            </a:pathLst>
          </a:custGeom>
          <a:blipFill rotWithShape="1">
            <a:blip r:embed="rId3">
              <a:alphaModFix/>
            </a:blip>
            <a:stretch>
              <a:fillRect b="0" l="0" r="0" t="0"/>
            </a:stretch>
          </a:blipFill>
          <a:ln>
            <a:noFill/>
          </a:ln>
        </p:spPr>
      </p:sp>
      <p:sp>
        <p:nvSpPr>
          <p:cNvPr id="271" name="Google Shape;271;p10"/>
          <p:cNvSpPr/>
          <p:nvPr/>
        </p:nvSpPr>
        <p:spPr>
          <a:xfrm>
            <a:off x="12146185" y="5110328"/>
            <a:ext cx="3522935" cy="4147972"/>
          </a:xfrm>
          <a:custGeom>
            <a:rect b="b" l="l" r="r" t="t"/>
            <a:pathLst>
              <a:path extrusionOk="0" h="4147972" w="3522935">
                <a:moveTo>
                  <a:pt x="0" y="0"/>
                </a:moveTo>
                <a:lnTo>
                  <a:pt x="3522935" y="0"/>
                </a:lnTo>
                <a:lnTo>
                  <a:pt x="3522935" y="4147972"/>
                </a:lnTo>
                <a:lnTo>
                  <a:pt x="0" y="4147972"/>
                </a:lnTo>
                <a:lnTo>
                  <a:pt x="0" y="0"/>
                </a:lnTo>
                <a:close/>
              </a:path>
            </a:pathLst>
          </a:custGeom>
          <a:blipFill rotWithShape="1">
            <a:blip r:embed="rId4">
              <a:alphaModFix/>
            </a:blip>
            <a:stretch>
              <a:fillRect b="0" l="0" r="0" t="0"/>
            </a:stretch>
          </a:blipFill>
          <a:ln>
            <a:noFill/>
          </a:ln>
        </p:spPr>
      </p:sp>
      <p:sp>
        <p:nvSpPr>
          <p:cNvPr id="272" name="Google Shape;272;p10"/>
          <p:cNvSpPr/>
          <p:nvPr/>
        </p:nvSpPr>
        <p:spPr>
          <a:xfrm>
            <a:off x="2453544" y="5048122"/>
            <a:ext cx="3688271" cy="4305555"/>
          </a:xfrm>
          <a:custGeom>
            <a:rect b="b" l="l" r="r" t="t"/>
            <a:pathLst>
              <a:path extrusionOk="0" h="4305555" w="3688271">
                <a:moveTo>
                  <a:pt x="0" y="0"/>
                </a:moveTo>
                <a:lnTo>
                  <a:pt x="3688271" y="0"/>
                </a:lnTo>
                <a:lnTo>
                  <a:pt x="3688271" y="4305556"/>
                </a:lnTo>
                <a:lnTo>
                  <a:pt x="0" y="430555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414"/>
        </a:solidFill>
      </p:bgPr>
    </p:bg>
    <p:spTree>
      <p:nvGrpSpPr>
        <p:cNvPr id="276" name="Shape 276"/>
        <p:cNvGrpSpPr/>
        <p:nvPr/>
      </p:nvGrpSpPr>
      <p:grpSpPr>
        <a:xfrm>
          <a:off x="0" y="0"/>
          <a:ext cx="0" cy="0"/>
          <a:chOff x="0" y="0"/>
          <a:chExt cx="0" cy="0"/>
        </a:xfrm>
      </p:grpSpPr>
      <p:cxnSp>
        <p:nvCxnSpPr>
          <p:cNvPr id="277" name="Google Shape;277;p11"/>
          <p:cNvCxnSpPr/>
          <p:nvPr/>
        </p:nvCxnSpPr>
        <p:spPr>
          <a:xfrm>
            <a:off x="1738415" y="2673020"/>
            <a:ext cx="14811170" cy="0"/>
          </a:xfrm>
          <a:prstGeom prst="straightConnector1">
            <a:avLst/>
          </a:prstGeom>
          <a:noFill/>
          <a:ln cap="rnd" cmpd="sng" w="19050">
            <a:solidFill>
              <a:srgbClr val="10B5BF"/>
            </a:solidFill>
            <a:prstDash val="solid"/>
            <a:round/>
            <a:headEnd len="sm" w="sm" type="none"/>
            <a:tailEnd len="sm" w="sm" type="none"/>
          </a:ln>
        </p:spPr>
      </p:cxnSp>
      <p:sp>
        <p:nvSpPr>
          <p:cNvPr id="278" name="Google Shape;278;p11"/>
          <p:cNvSpPr/>
          <p:nvPr/>
        </p:nvSpPr>
        <p:spPr>
          <a:xfrm>
            <a:off x="1738415" y="4754955"/>
            <a:ext cx="2228766" cy="4333712"/>
          </a:xfrm>
          <a:custGeom>
            <a:rect b="b" l="l" r="r" t="t"/>
            <a:pathLst>
              <a:path extrusionOk="0" h="4333712" w="2228766">
                <a:moveTo>
                  <a:pt x="0" y="0"/>
                </a:moveTo>
                <a:lnTo>
                  <a:pt x="2228766" y="0"/>
                </a:lnTo>
                <a:lnTo>
                  <a:pt x="2228766" y="4333711"/>
                </a:lnTo>
                <a:lnTo>
                  <a:pt x="0" y="4333711"/>
                </a:lnTo>
                <a:lnTo>
                  <a:pt x="0" y="0"/>
                </a:lnTo>
                <a:close/>
              </a:path>
            </a:pathLst>
          </a:custGeom>
          <a:blipFill rotWithShape="1">
            <a:blip r:embed="rId3">
              <a:alphaModFix/>
            </a:blip>
            <a:stretch>
              <a:fillRect b="0" l="0" r="0" t="0"/>
            </a:stretch>
          </a:blipFill>
          <a:ln>
            <a:noFill/>
          </a:ln>
        </p:spPr>
      </p:sp>
      <p:sp>
        <p:nvSpPr>
          <p:cNvPr id="279" name="Google Shape;279;p11"/>
          <p:cNvSpPr/>
          <p:nvPr/>
        </p:nvSpPr>
        <p:spPr>
          <a:xfrm>
            <a:off x="7285361" y="4754955"/>
            <a:ext cx="3717279" cy="4333712"/>
          </a:xfrm>
          <a:custGeom>
            <a:rect b="b" l="l" r="r" t="t"/>
            <a:pathLst>
              <a:path extrusionOk="0" h="4333712" w="3717279">
                <a:moveTo>
                  <a:pt x="0" y="0"/>
                </a:moveTo>
                <a:lnTo>
                  <a:pt x="3717278" y="0"/>
                </a:lnTo>
                <a:lnTo>
                  <a:pt x="3717278" y="4333711"/>
                </a:lnTo>
                <a:lnTo>
                  <a:pt x="0" y="4333711"/>
                </a:lnTo>
                <a:lnTo>
                  <a:pt x="0" y="0"/>
                </a:lnTo>
                <a:close/>
              </a:path>
            </a:pathLst>
          </a:custGeom>
          <a:blipFill rotWithShape="1">
            <a:blip r:embed="rId4">
              <a:alphaModFix/>
            </a:blip>
            <a:stretch>
              <a:fillRect b="0" l="0" r="0" t="0"/>
            </a:stretch>
          </a:blipFill>
          <a:ln>
            <a:noFill/>
          </a:ln>
        </p:spPr>
      </p:sp>
      <p:sp>
        <p:nvSpPr>
          <p:cNvPr id="280" name="Google Shape;280;p11"/>
          <p:cNvSpPr/>
          <p:nvPr/>
        </p:nvSpPr>
        <p:spPr>
          <a:xfrm>
            <a:off x="13433287" y="4754955"/>
            <a:ext cx="3826013" cy="4503345"/>
          </a:xfrm>
          <a:custGeom>
            <a:rect b="b" l="l" r="r" t="t"/>
            <a:pathLst>
              <a:path extrusionOk="0" h="4503345" w="3826013">
                <a:moveTo>
                  <a:pt x="0" y="0"/>
                </a:moveTo>
                <a:lnTo>
                  <a:pt x="3826013" y="0"/>
                </a:lnTo>
                <a:lnTo>
                  <a:pt x="3826013" y="4503345"/>
                </a:lnTo>
                <a:lnTo>
                  <a:pt x="0" y="4503345"/>
                </a:lnTo>
                <a:lnTo>
                  <a:pt x="0" y="0"/>
                </a:lnTo>
                <a:close/>
              </a:path>
            </a:pathLst>
          </a:custGeom>
          <a:blipFill rotWithShape="1">
            <a:blip r:embed="rId5">
              <a:alphaModFix/>
            </a:blip>
            <a:stretch>
              <a:fillRect b="0" l="0" r="0" t="0"/>
            </a:stretch>
          </a:blipFill>
          <a:ln>
            <a:noFill/>
          </a:ln>
        </p:spPr>
      </p:sp>
      <p:grpSp>
        <p:nvGrpSpPr>
          <p:cNvPr id="281" name="Google Shape;281;p11"/>
          <p:cNvGrpSpPr/>
          <p:nvPr/>
        </p:nvGrpSpPr>
        <p:grpSpPr>
          <a:xfrm>
            <a:off x="4812337" y="6107877"/>
            <a:ext cx="1627867" cy="1627867"/>
            <a:chOff x="0" y="0"/>
            <a:chExt cx="812800" cy="812800"/>
          </a:xfrm>
        </p:grpSpPr>
        <p:sp>
          <p:nvSpPr>
            <p:cNvPr id="282" name="Google Shape;282;p11"/>
            <p:cNvSpPr/>
            <p:nvPr/>
          </p:nvSpPr>
          <p:spPr>
            <a:xfrm>
              <a:off x="0" y="0"/>
              <a:ext cx="812800" cy="812800"/>
            </a:xfrm>
            <a:custGeom>
              <a:rect b="b" l="l" r="r" t="t"/>
              <a:pathLst>
                <a:path extrusionOk="0"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FFFF"/>
            </a:solidFill>
            <a:ln>
              <a:noFill/>
            </a:ln>
          </p:spPr>
        </p:sp>
        <p:sp>
          <p:nvSpPr>
            <p:cNvPr id="283" name="Google Shape;283;p11"/>
            <p:cNvSpPr txBox="1"/>
            <p:nvPr/>
          </p:nvSpPr>
          <p:spPr>
            <a:xfrm>
              <a:off x="0" y="165100"/>
              <a:ext cx="711200"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4" name="Google Shape;284;p11"/>
          <p:cNvSpPr txBox="1"/>
          <p:nvPr/>
        </p:nvSpPr>
        <p:spPr>
          <a:xfrm>
            <a:off x="1738415" y="1028700"/>
            <a:ext cx="14811170" cy="10572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FFFFFF"/>
                </a:solidFill>
                <a:latin typeface="Poppins"/>
                <a:ea typeface="Poppins"/>
                <a:cs typeface="Poppins"/>
                <a:sym typeface="Poppins"/>
              </a:rPr>
              <a:t>Ambiguedad</a:t>
            </a:r>
            <a:endParaRPr/>
          </a:p>
        </p:txBody>
      </p:sp>
      <p:sp>
        <p:nvSpPr>
          <p:cNvPr id="285" name="Google Shape;285;p11"/>
          <p:cNvSpPr txBox="1"/>
          <p:nvPr/>
        </p:nvSpPr>
        <p:spPr>
          <a:xfrm>
            <a:off x="1738415" y="2954730"/>
            <a:ext cx="14811170" cy="933450"/>
          </a:xfrm>
          <a:prstGeom prst="rect">
            <a:avLst/>
          </a:prstGeom>
          <a:noFill/>
          <a:ln>
            <a:noFill/>
          </a:ln>
        </p:spPr>
        <p:txBody>
          <a:bodyPr anchorCtr="0" anchor="t" bIns="0" lIns="0" spcFirstLastPara="1" rIns="0" wrap="square" tIns="0">
            <a:spAutoFit/>
          </a:bodyPr>
          <a:lstStyle/>
          <a:p>
            <a:pPr indent="0" lvl="0" marL="0" marR="0" rtl="0" algn="just">
              <a:lnSpc>
                <a:spcPct val="120006"/>
              </a:lnSpc>
              <a:spcBef>
                <a:spcPts val="0"/>
              </a:spcBef>
              <a:spcAft>
                <a:spcPts val="0"/>
              </a:spcAft>
              <a:buNone/>
            </a:pPr>
            <a:r>
              <a:rPr b="0" i="0" lang="en-US" sz="3099" u="none" cap="none" strike="noStrike">
                <a:solidFill>
                  <a:srgbClr val="FFFFFF"/>
                </a:solidFill>
                <a:latin typeface="Poppins Medium"/>
                <a:ea typeface="Poppins Medium"/>
                <a:cs typeface="Poppins Medium"/>
                <a:sym typeface="Poppins Medium"/>
              </a:rPr>
              <a:t>Para la siguiente gramatica, c</a:t>
            </a:r>
            <a:r>
              <a:rPr b="1" i="0" lang="en-US" sz="3099" u="none" cap="none" strike="noStrike">
                <a:solidFill>
                  <a:srgbClr val="FFFFFF"/>
                </a:solidFill>
                <a:latin typeface="Poppins Medium"/>
                <a:ea typeface="Poppins Medium"/>
                <a:cs typeface="Poppins Medium"/>
                <a:sym typeface="Poppins Medium"/>
              </a:rPr>
              <a:t>onstruir el árbol de derivación  por la derecha e izquierda de la frase 2+3*5</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414"/>
        </a:solidFill>
      </p:bgPr>
    </p:bg>
    <p:spTree>
      <p:nvGrpSpPr>
        <p:cNvPr id="289" name="Shape 289"/>
        <p:cNvGrpSpPr/>
        <p:nvPr/>
      </p:nvGrpSpPr>
      <p:grpSpPr>
        <a:xfrm>
          <a:off x="0" y="0"/>
          <a:ext cx="0" cy="0"/>
          <a:chOff x="0" y="0"/>
          <a:chExt cx="0" cy="0"/>
        </a:xfrm>
      </p:grpSpPr>
      <p:sp>
        <p:nvSpPr>
          <p:cNvPr id="290" name="Google Shape;290;p12"/>
          <p:cNvSpPr txBox="1"/>
          <p:nvPr/>
        </p:nvSpPr>
        <p:spPr>
          <a:xfrm>
            <a:off x="1738415" y="4792333"/>
            <a:ext cx="14811170" cy="2656840"/>
          </a:xfrm>
          <a:prstGeom prst="rect">
            <a:avLst/>
          </a:prstGeom>
          <a:noFill/>
          <a:ln>
            <a:noFill/>
          </a:ln>
        </p:spPr>
        <p:txBody>
          <a:bodyPr anchorCtr="0" anchor="t" bIns="0" lIns="0" spcFirstLastPara="1" rIns="0" wrap="square" tIns="0">
            <a:spAutoFit/>
          </a:bodyPr>
          <a:lstStyle/>
          <a:p>
            <a:pPr indent="0" lvl="0" marL="0" marR="0" rtl="0" algn="just">
              <a:lnSpc>
                <a:spcPct val="140013"/>
              </a:lnSpc>
              <a:spcBef>
                <a:spcPts val="0"/>
              </a:spcBef>
              <a:spcAft>
                <a:spcPts val="0"/>
              </a:spcAft>
              <a:buNone/>
            </a:pPr>
            <a:r>
              <a:rPr b="0" i="0" lang="en-US" sz="3024" u="none" cap="none" strike="noStrike">
                <a:solidFill>
                  <a:srgbClr val="FFFFFF"/>
                </a:solidFill>
                <a:latin typeface="Poppins Light"/>
                <a:ea typeface="Poppins Light"/>
                <a:cs typeface="Poppins Light"/>
                <a:sym typeface="Poppins Light"/>
              </a:rPr>
              <a:t>Un árbol de análisis sintáctico muestra en forma gráfica la manera en que el símbolo inicial de una gramática deriva a una cadena en el lenguaje.</a:t>
            </a:r>
            <a:endParaRPr/>
          </a:p>
          <a:p>
            <a:pPr indent="0" lvl="0" marL="0" marR="0" rtl="0" algn="just">
              <a:lnSpc>
                <a:spcPct val="140013"/>
              </a:lnSpc>
              <a:spcBef>
                <a:spcPts val="0"/>
              </a:spcBef>
              <a:spcAft>
                <a:spcPts val="0"/>
              </a:spcAft>
              <a:buNone/>
            </a:pPr>
            <a:r>
              <a:t/>
            </a:r>
            <a:endParaRPr b="0" i="0" sz="3024" u="none" cap="none" strike="noStrike">
              <a:solidFill>
                <a:srgbClr val="FFFFFF"/>
              </a:solidFill>
              <a:latin typeface="Poppins Light"/>
              <a:ea typeface="Poppins Light"/>
              <a:cs typeface="Poppins Light"/>
              <a:sym typeface="Poppins Light"/>
            </a:endParaRPr>
          </a:p>
          <a:p>
            <a:pPr indent="0" lvl="0" marL="0" marR="0" rtl="0" algn="just">
              <a:lnSpc>
                <a:spcPct val="140013"/>
              </a:lnSpc>
              <a:spcBef>
                <a:spcPts val="0"/>
              </a:spcBef>
              <a:spcAft>
                <a:spcPts val="0"/>
              </a:spcAft>
              <a:buNone/>
            </a:pPr>
            <a:r>
              <a:rPr b="0" i="0" lang="en-US" sz="3024" u="none" cap="none" strike="noStrike">
                <a:solidFill>
                  <a:srgbClr val="FFFFFF"/>
                </a:solidFill>
                <a:latin typeface="Poppins Light"/>
                <a:ea typeface="Poppins Light"/>
                <a:cs typeface="Poppins Light"/>
                <a:sym typeface="Poppins Light"/>
              </a:rPr>
              <a:t>Si el no terminal A tiene una producción A-&gt;XYZ, entonces un árbol de análisis sintáctico se vería de la siguiente forma:</a:t>
            </a:r>
            <a:endParaRPr/>
          </a:p>
        </p:txBody>
      </p:sp>
      <p:sp>
        <p:nvSpPr>
          <p:cNvPr id="291" name="Google Shape;291;p12"/>
          <p:cNvSpPr txBox="1"/>
          <p:nvPr/>
        </p:nvSpPr>
        <p:spPr>
          <a:xfrm>
            <a:off x="1383557" y="2064137"/>
            <a:ext cx="155208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FFFFFF"/>
                </a:solidFill>
                <a:latin typeface="Poppins"/>
                <a:ea typeface="Poppins"/>
                <a:cs typeface="Poppins"/>
                <a:sym typeface="Poppins"/>
              </a:rPr>
              <a:t>Árbol de análisis sintáctico </a:t>
            </a:r>
            <a:endParaRPr/>
          </a:p>
        </p:txBody>
      </p:sp>
      <p:cxnSp>
        <p:nvCxnSpPr>
          <p:cNvPr id="292" name="Google Shape;292;p12"/>
          <p:cNvCxnSpPr/>
          <p:nvPr/>
        </p:nvCxnSpPr>
        <p:spPr>
          <a:xfrm>
            <a:off x="1738415" y="4268458"/>
            <a:ext cx="14811170" cy="0"/>
          </a:xfrm>
          <a:prstGeom prst="straightConnector1">
            <a:avLst/>
          </a:prstGeom>
          <a:noFill/>
          <a:ln cap="rnd" cmpd="sng" w="19050">
            <a:solidFill>
              <a:srgbClr val="10B5BF"/>
            </a:solidFill>
            <a:prstDash val="solid"/>
            <a:round/>
            <a:headEnd len="sm" w="sm" type="none"/>
            <a:tailEnd len="sm" w="sm" type="none"/>
          </a:ln>
        </p:spPr>
      </p:cxnSp>
      <p:sp>
        <p:nvSpPr>
          <p:cNvPr id="293" name="Google Shape;293;p12"/>
          <p:cNvSpPr/>
          <p:nvPr/>
        </p:nvSpPr>
        <p:spPr>
          <a:xfrm>
            <a:off x="10158298" y="8310795"/>
            <a:ext cx="3238103" cy="1702080"/>
          </a:xfrm>
          <a:custGeom>
            <a:rect b="b" l="l" r="r" t="t"/>
            <a:pathLst>
              <a:path extrusionOk="0" h="1702080" w="3238103">
                <a:moveTo>
                  <a:pt x="0" y="0"/>
                </a:moveTo>
                <a:lnTo>
                  <a:pt x="3238104" y="0"/>
                </a:lnTo>
                <a:lnTo>
                  <a:pt x="3238104" y="1702080"/>
                </a:lnTo>
                <a:lnTo>
                  <a:pt x="0" y="1702080"/>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414"/>
        </a:solidFill>
      </p:bgPr>
    </p:bg>
    <p:spTree>
      <p:nvGrpSpPr>
        <p:cNvPr id="297" name="Shape 297"/>
        <p:cNvGrpSpPr/>
        <p:nvPr/>
      </p:nvGrpSpPr>
      <p:grpSpPr>
        <a:xfrm>
          <a:off x="0" y="0"/>
          <a:ext cx="0" cy="0"/>
          <a:chOff x="0" y="0"/>
          <a:chExt cx="0" cy="0"/>
        </a:xfrm>
      </p:grpSpPr>
      <p:cxnSp>
        <p:nvCxnSpPr>
          <p:cNvPr id="298" name="Google Shape;298;p13"/>
          <p:cNvCxnSpPr/>
          <p:nvPr/>
        </p:nvCxnSpPr>
        <p:spPr>
          <a:xfrm>
            <a:off x="1738415" y="2673020"/>
            <a:ext cx="14811170" cy="0"/>
          </a:xfrm>
          <a:prstGeom prst="straightConnector1">
            <a:avLst/>
          </a:prstGeom>
          <a:noFill/>
          <a:ln cap="rnd" cmpd="sng" w="19050">
            <a:solidFill>
              <a:srgbClr val="10B5BF"/>
            </a:solidFill>
            <a:prstDash val="solid"/>
            <a:round/>
            <a:headEnd len="sm" w="sm" type="none"/>
            <a:tailEnd len="sm" w="sm" type="none"/>
          </a:ln>
        </p:spPr>
      </p:cxnSp>
      <p:sp>
        <p:nvSpPr>
          <p:cNvPr id="299" name="Google Shape;299;p13"/>
          <p:cNvSpPr/>
          <p:nvPr/>
        </p:nvSpPr>
        <p:spPr>
          <a:xfrm>
            <a:off x="2445978" y="3263570"/>
            <a:ext cx="13396045" cy="5994730"/>
          </a:xfrm>
          <a:custGeom>
            <a:rect b="b" l="l" r="r" t="t"/>
            <a:pathLst>
              <a:path extrusionOk="0" h="5994730" w="13396045">
                <a:moveTo>
                  <a:pt x="0" y="0"/>
                </a:moveTo>
                <a:lnTo>
                  <a:pt x="13396044" y="0"/>
                </a:lnTo>
                <a:lnTo>
                  <a:pt x="13396044" y="5994730"/>
                </a:lnTo>
                <a:lnTo>
                  <a:pt x="0" y="5994730"/>
                </a:lnTo>
                <a:lnTo>
                  <a:pt x="0" y="0"/>
                </a:lnTo>
                <a:close/>
              </a:path>
            </a:pathLst>
          </a:custGeom>
          <a:blipFill rotWithShape="1">
            <a:blip r:embed="rId3">
              <a:alphaModFix/>
            </a:blip>
            <a:stretch>
              <a:fillRect b="0" l="0" r="0" t="0"/>
            </a:stretch>
          </a:blipFill>
          <a:ln>
            <a:noFill/>
          </a:ln>
        </p:spPr>
      </p:sp>
      <p:sp>
        <p:nvSpPr>
          <p:cNvPr id="300" name="Google Shape;300;p13"/>
          <p:cNvSpPr txBox="1"/>
          <p:nvPr/>
        </p:nvSpPr>
        <p:spPr>
          <a:xfrm>
            <a:off x="1738415" y="1028700"/>
            <a:ext cx="14811170" cy="10572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FFFFFF"/>
                </a:solidFill>
                <a:latin typeface="Poppins"/>
                <a:ea typeface="Poppins"/>
                <a:cs typeface="Poppins"/>
                <a:sym typeface="Poppins"/>
              </a:rPr>
              <a:t>AST vs Árbol de Derivación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414"/>
        </a:solidFill>
      </p:bgPr>
    </p:bg>
    <p:spTree>
      <p:nvGrpSpPr>
        <p:cNvPr id="304" name="Shape 304"/>
        <p:cNvGrpSpPr/>
        <p:nvPr/>
      </p:nvGrpSpPr>
      <p:grpSpPr>
        <a:xfrm>
          <a:off x="0" y="0"/>
          <a:ext cx="0" cy="0"/>
          <a:chOff x="0" y="0"/>
          <a:chExt cx="0" cy="0"/>
        </a:xfrm>
      </p:grpSpPr>
      <p:sp>
        <p:nvSpPr>
          <p:cNvPr id="305" name="Google Shape;305;p14"/>
          <p:cNvSpPr/>
          <p:nvPr/>
        </p:nvSpPr>
        <p:spPr>
          <a:xfrm>
            <a:off x="3602739" y="2262458"/>
            <a:ext cx="11082521" cy="6995842"/>
          </a:xfrm>
          <a:custGeom>
            <a:rect b="b" l="l" r="r" t="t"/>
            <a:pathLst>
              <a:path extrusionOk="0" h="6995842" w="11082521">
                <a:moveTo>
                  <a:pt x="0" y="0"/>
                </a:moveTo>
                <a:lnTo>
                  <a:pt x="11082522" y="0"/>
                </a:lnTo>
                <a:lnTo>
                  <a:pt x="11082522" y="6995842"/>
                </a:lnTo>
                <a:lnTo>
                  <a:pt x="0" y="6995842"/>
                </a:lnTo>
                <a:lnTo>
                  <a:pt x="0" y="0"/>
                </a:lnTo>
                <a:close/>
              </a:path>
            </a:pathLst>
          </a:custGeom>
          <a:blipFill rotWithShape="1">
            <a:blip r:embed="rId3">
              <a:alphaModFix/>
            </a:blip>
            <a:stretch>
              <a:fillRect b="0" l="0" r="0" t="0"/>
            </a:stretch>
          </a:blipFill>
          <a:ln>
            <a:noFill/>
          </a:ln>
        </p:spPr>
      </p:sp>
      <p:sp>
        <p:nvSpPr>
          <p:cNvPr id="306" name="Google Shape;306;p14"/>
          <p:cNvSpPr txBox="1"/>
          <p:nvPr/>
        </p:nvSpPr>
        <p:spPr>
          <a:xfrm>
            <a:off x="1028700" y="746434"/>
            <a:ext cx="14811170" cy="10572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FFFFFF"/>
                </a:solidFill>
                <a:latin typeface="Poppins"/>
                <a:ea typeface="Poppins"/>
                <a:cs typeface="Poppins"/>
                <a:sym typeface="Poppins"/>
              </a:rPr>
              <a:t>EJEMPLO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35c6a5069ec_0_564"/>
          <p:cNvSpPr txBox="1"/>
          <p:nvPr/>
        </p:nvSpPr>
        <p:spPr>
          <a:xfrm>
            <a:off x="2507390" y="1000125"/>
            <a:ext cx="13503300" cy="1062000"/>
          </a:xfrm>
          <a:prstGeom prst="rect">
            <a:avLst/>
          </a:prstGeom>
          <a:noFill/>
          <a:ln>
            <a:noFill/>
          </a:ln>
        </p:spPr>
        <p:txBody>
          <a:bodyPr anchorCtr="0" anchor="t" bIns="0" lIns="0" spcFirstLastPara="1" rIns="0" wrap="square" tIns="0">
            <a:spAutoFit/>
          </a:bodyPr>
          <a:lstStyle/>
          <a:p>
            <a:pPr indent="0" lvl="0" marL="0" marR="0" rtl="0" algn="ctr">
              <a:lnSpc>
                <a:spcPct val="113000"/>
              </a:lnSpc>
              <a:spcBef>
                <a:spcPts val="0"/>
              </a:spcBef>
              <a:spcAft>
                <a:spcPts val="0"/>
              </a:spcAft>
              <a:buClr>
                <a:srgbClr val="000000"/>
              </a:buClr>
              <a:buSzPts val="6900"/>
              <a:buFont typeface="Arial"/>
              <a:buNone/>
            </a:pPr>
            <a:r>
              <a:rPr b="0" i="0" lang="en-US" sz="6900" u="none" cap="none" strike="noStrike">
                <a:solidFill>
                  <a:srgbClr val="131416"/>
                </a:solidFill>
                <a:latin typeface="Impact"/>
                <a:ea typeface="Impact"/>
                <a:cs typeface="Impact"/>
                <a:sym typeface="Impact"/>
              </a:rPr>
              <a:t>VALOR</a:t>
            </a:r>
            <a:r>
              <a:rPr lang="en-US" sz="6900">
                <a:solidFill>
                  <a:srgbClr val="131416"/>
                </a:solidFill>
                <a:latin typeface="Impact"/>
                <a:ea typeface="Impact"/>
                <a:cs typeface="Impact"/>
                <a:sym typeface="Impact"/>
              </a:rPr>
              <a:t>ES Y</a:t>
            </a:r>
            <a:r>
              <a:rPr b="0" i="0" lang="en-US" sz="6900" u="none" cap="none" strike="noStrike">
                <a:solidFill>
                  <a:srgbClr val="131416"/>
                </a:solidFill>
                <a:latin typeface="Impact"/>
                <a:ea typeface="Impact"/>
                <a:cs typeface="Impact"/>
                <a:sym typeface="Impact"/>
              </a:rPr>
              <a:t> ACTITUD</a:t>
            </a:r>
            <a:endParaRPr b="0" i="0" sz="1400" u="none" cap="none" strike="noStrike">
              <a:solidFill>
                <a:srgbClr val="000000"/>
              </a:solidFill>
              <a:latin typeface="Impact"/>
              <a:ea typeface="Impact"/>
              <a:cs typeface="Impact"/>
              <a:sym typeface="Impact"/>
            </a:endParaRPr>
          </a:p>
        </p:txBody>
      </p:sp>
      <p:sp>
        <p:nvSpPr>
          <p:cNvPr id="312" name="Google Shape;312;g35c6a5069ec_0_564"/>
          <p:cNvSpPr txBox="1"/>
          <p:nvPr/>
        </p:nvSpPr>
        <p:spPr>
          <a:xfrm>
            <a:off x="1116325" y="2896175"/>
            <a:ext cx="16685700" cy="4559700"/>
          </a:xfrm>
          <a:prstGeom prst="rect">
            <a:avLst/>
          </a:prstGeom>
          <a:noFill/>
          <a:ln>
            <a:noFill/>
          </a:ln>
        </p:spPr>
        <p:txBody>
          <a:bodyPr anchorCtr="0" anchor="t" bIns="0" lIns="0" spcFirstLastPara="1" rIns="0" wrap="square" tIns="0">
            <a:spAutoFit/>
          </a:bodyPr>
          <a:lstStyle/>
          <a:p>
            <a:pPr indent="-428688" lvl="0" marL="457200" rtl="0" algn="ctr">
              <a:lnSpc>
                <a:spcPct val="140019"/>
              </a:lnSpc>
              <a:spcBef>
                <a:spcPts val="0"/>
              </a:spcBef>
              <a:spcAft>
                <a:spcPts val="0"/>
              </a:spcAft>
              <a:buClr>
                <a:srgbClr val="131416"/>
              </a:buClr>
              <a:buSzPts val="3151"/>
              <a:buChar char="●"/>
            </a:pPr>
            <a:r>
              <a:rPr b="1" lang="en-US" sz="3151">
                <a:solidFill>
                  <a:srgbClr val="131416"/>
                </a:solidFill>
              </a:rPr>
              <a:t>Razonamiento lógico: </a:t>
            </a:r>
            <a:r>
              <a:rPr lang="en-US" sz="3151">
                <a:solidFill>
                  <a:srgbClr val="131416"/>
                </a:solidFill>
              </a:rPr>
              <a:t>Comprender y aplicar conceptos como las gramáticas libres de contexto y las derivaciones requiere una sólida capacidad de análisis y pensamiento estructurado.</a:t>
            </a:r>
            <a:endParaRPr sz="3151">
              <a:solidFill>
                <a:srgbClr val="131416"/>
              </a:solidFill>
            </a:endParaRPr>
          </a:p>
          <a:p>
            <a:pPr indent="-428688" lvl="0" marL="457200" rtl="0" algn="ctr">
              <a:lnSpc>
                <a:spcPct val="140019"/>
              </a:lnSpc>
              <a:spcBef>
                <a:spcPts val="0"/>
              </a:spcBef>
              <a:spcAft>
                <a:spcPts val="0"/>
              </a:spcAft>
              <a:buClr>
                <a:srgbClr val="131416"/>
              </a:buClr>
              <a:buSzPts val="3151"/>
              <a:buChar char="●"/>
            </a:pPr>
            <a:r>
              <a:rPr b="1" lang="en-US" sz="3151">
                <a:solidFill>
                  <a:srgbClr val="131416"/>
                </a:solidFill>
              </a:rPr>
              <a:t>Responsabilidad: </a:t>
            </a:r>
            <a:r>
              <a:rPr lang="en-US" sz="3151">
                <a:solidFill>
                  <a:srgbClr val="131416"/>
                </a:solidFill>
              </a:rPr>
              <a:t>Asumir un compromiso con el proceso de aprendizaje, realizando los ejercicios y actividades asignadas para reforzar los conceptos adquiridos.</a:t>
            </a:r>
            <a:endParaRPr sz="3151">
              <a:solidFill>
                <a:srgbClr val="131416"/>
              </a:solidFill>
            </a:endParaRPr>
          </a:p>
          <a:p>
            <a:pPr indent="-428688" lvl="0" marL="457200" rtl="0" algn="ctr">
              <a:lnSpc>
                <a:spcPct val="140019"/>
              </a:lnSpc>
              <a:spcBef>
                <a:spcPts val="0"/>
              </a:spcBef>
              <a:spcAft>
                <a:spcPts val="0"/>
              </a:spcAft>
              <a:buClr>
                <a:srgbClr val="131416"/>
              </a:buClr>
              <a:buSzPts val="3151"/>
              <a:buChar char="●"/>
            </a:pPr>
            <a:r>
              <a:rPr b="1" lang="en-US" sz="3151">
                <a:solidFill>
                  <a:srgbClr val="131416"/>
                </a:solidFill>
              </a:rPr>
              <a:t>Comunicación: </a:t>
            </a:r>
            <a:r>
              <a:rPr lang="en-US" sz="3151">
                <a:solidFill>
                  <a:srgbClr val="131416"/>
                </a:solidFill>
              </a:rPr>
              <a:t>Participar en las discusiones y cuestionarios para compartir ideas y dudas, asegurando la comprensión de los temas tratados.</a:t>
            </a:r>
            <a:endParaRPr b="1" sz="3151">
              <a:solidFill>
                <a:srgbClr val="131416"/>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414"/>
        </a:solidFill>
      </p:bgPr>
    </p:bg>
    <p:spTree>
      <p:nvGrpSpPr>
        <p:cNvPr id="316" name="Shape 316"/>
        <p:cNvGrpSpPr/>
        <p:nvPr/>
      </p:nvGrpSpPr>
      <p:grpSpPr>
        <a:xfrm>
          <a:off x="0" y="0"/>
          <a:ext cx="0" cy="0"/>
          <a:chOff x="0" y="0"/>
          <a:chExt cx="0" cy="0"/>
        </a:xfrm>
      </p:grpSpPr>
      <p:sp>
        <p:nvSpPr>
          <p:cNvPr id="317" name="Google Shape;317;p15"/>
          <p:cNvSpPr/>
          <p:nvPr/>
        </p:nvSpPr>
        <p:spPr>
          <a:xfrm>
            <a:off x="7026942" y="4803457"/>
            <a:ext cx="3852482" cy="4114800"/>
          </a:xfrm>
          <a:custGeom>
            <a:rect b="b" l="l" r="r" t="t"/>
            <a:pathLst>
              <a:path extrusionOk="0" h="4114800" w="3852482">
                <a:moveTo>
                  <a:pt x="0" y="0"/>
                </a:moveTo>
                <a:lnTo>
                  <a:pt x="3852481" y="0"/>
                </a:lnTo>
                <a:lnTo>
                  <a:pt x="3852481" y="4114800"/>
                </a:lnTo>
                <a:lnTo>
                  <a:pt x="0" y="4114800"/>
                </a:lnTo>
                <a:lnTo>
                  <a:pt x="0" y="0"/>
                </a:lnTo>
                <a:close/>
              </a:path>
            </a:pathLst>
          </a:custGeom>
          <a:blipFill rotWithShape="1">
            <a:blip r:embed="rId3">
              <a:alphaModFix/>
            </a:blip>
            <a:stretch>
              <a:fillRect b="0" l="0" r="0" t="0"/>
            </a:stretch>
          </a:blipFill>
          <a:ln>
            <a:noFill/>
          </a:ln>
        </p:spPr>
      </p:sp>
      <p:sp>
        <p:nvSpPr>
          <p:cNvPr id="318" name="Google Shape;318;p15"/>
          <p:cNvSpPr/>
          <p:nvPr/>
        </p:nvSpPr>
        <p:spPr>
          <a:xfrm>
            <a:off x="14002057" y="6172200"/>
            <a:ext cx="6217418" cy="4114800"/>
          </a:xfrm>
          <a:custGeom>
            <a:rect b="b" l="l" r="r" t="t"/>
            <a:pathLst>
              <a:path extrusionOk="0" h="4114800" w="6217418">
                <a:moveTo>
                  <a:pt x="0" y="0"/>
                </a:moveTo>
                <a:lnTo>
                  <a:pt x="6217417" y="0"/>
                </a:lnTo>
                <a:lnTo>
                  <a:pt x="6217417" y="4114800"/>
                </a:lnTo>
                <a:lnTo>
                  <a:pt x="0" y="4114800"/>
                </a:lnTo>
                <a:lnTo>
                  <a:pt x="0" y="0"/>
                </a:lnTo>
                <a:close/>
              </a:path>
            </a:pathLst>
          </a:custGeom>
          <a:blipFill rotWithShape="1">
            <a:blip r:embed="rId4">
              <a:alphaModFix/>
            </a:blip>
            <a:stretch>
              <a:fillRect b="0" l="0" r="0" t="0"/>
            </a:stretch>
          </a:blipFill>
          <a:ln>
            <a:noFill/>
          </a:ln>
        </p:spPr>
      </p:sp>
      <p:sp>
        <p:nvSpPr>
          <p:cNvPr id="319" name="Google Shape;319;p15"/>
          <p:cNvSpPr txBox="1"/>
          <p:nvPr/>
        </p:nvSpPr>
        <p:spPr>
          <a:xfrm>
            <a:off x="3904308" y="2957502"/>
            <a:ext cx="10097749" cy="1255311"/>
          </a:xfrm>
          <a:prstGeom prst="rect">
            <a:avLst/>
          </a:prstGeom>
          <a:noFill/>
          <a:ln>
            <a:noFill/>
          </a:ln>
        </p:spPr>
        <p:txBody>
          <a:bodyPr anchorCtr="0" anchor="t" bIns="0" lIns="0" spcFirstLastPara="1" rIns="0" wrap="square" tIns="0">
            <a:spAutoFit/>
          </a:bodyPr>
          <a:lstStyle/>
          <a:p>
            <a:pPr indent="0" lvl="0" marL="0" marR="0" rtl="0" algn="ctr">
              <a:lnSpc>
                <a:spcPct val="119995"/>
              </a:lnSpc>
              <a:spcBef>
                <a:spcPts val="0"/>
              </a:spcBef>
              <a:spcAft>
                <a:spcPts val="0"/>
              </a:spcAft>
              <a:buNone/>
            </a:pPr>
            <a:r>
              <a:rPr b="1" i="0" lang="en-US" sz="8237" u="none" cap="none" strike="noStrike">
                <a:solidFill>
                  <a:srgbClr val="20E5F6"/>
                </a:solidFill>
                <a:latin typeface="Poppins"/>
                <a:ea typeface="Poppins"/>
                <a:cs typeface="Poppins"/>
                <a:sym typeface="Poppins"/>
              </a:rPr>
              <a:t>¿DUDAS?</a:t>
            </a:r>
            <a:endParaRPr/>
          </a:p>
        </p:txBody>
      </p:sp>
      <p:sp>
        <p:nvSpPr>
          <p:cNvPr id="320" name="Google Shape;320;p15"/>
          <p:cNvSpPr/>
          <p:nvPr/>
        </p:nvSpPr>
        <p:spPr>
          <a:xfrm rot="10800000">
            <a:off x="-2080009" y="0"/>
            <a:ext cx="6217418" cy="4114800"/>
          </a:xfrm>
          <a:custGeom>
            <a:rect b="b" l="l" r="r" t="t"/>
            <a:pathLst>
              <a:path extrusionOk="0" h="4114800" w="6217418">
                <a:moveTo>
                  <a:pt x="0" y="0"/>
                </a:moveTo>
                <a:lnTo>
                  <a:pt x="6217418" y="0"/>
                </a:lnTo>
                <a:lnTo>
                  <a:pt x="6217418" y="4114800"/>
                </a:lnTo>
                <a:lnTo>
                  <a:pt x="0" y="4114800"/>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414"/>
        </a:solidFill>
      </p:bgPr>
    </p:bg>
    <p:spTree>
      <p:nvGrpSpPr>
        <p:cNvPr id="324" name="Shape 324"/>
        <p:cNvGrpSpPr/>
        <p:nvPr/>
      </p:nvGrpSpPr>
      <p:grpSpPr>
        <a:xfrm>
          <a:off x="0" y="0"/>
          <a:ext cx="0" cy="0"/>
          <a:chOff x="0" y="0"/>
          <a:chExt cx="0" cy="0"/>
        </a:xfrm>
      </p:grpSpPr>
      <p:sp>
        <p:nvSpPr>
          <p:cNvPr id="325" name="Google Shape;325;p16"/>
          <p:cNvSpPr/>
          <p:nvPr/>
        </p:nvSpPr>
        <p:spPr>
          <a:xfrm>
            <a:off x="2818011" y="899336"/>
            <a:ext cx="12651979" cy="8488328"/>
          </a:xfrm>
          <a:custGeom>
            <a:rect b="b" l="l" r="r" t="t"/>
            <a:pathLst>
              <a:path extrusionOk="0" h="8488328" w="12651979">
                <a:moveTo>
                  <a:pt x="0" y="0"/>
                </a:moveTo>
                <a:lnTo>
                  <a:pt x="12651978" y="0"/>
                </a:lnTo>
                <a:lnTo>
                  <a:pt x="12651978" y="8488328"/>
                </a:lnTo>
                <a:lnTo>
                  <a:pt x="0" y="8488328"/>
                </a:lnTo>
                <a:lnTo>
                  <a:pt x="0" y="0"/>
                </a:lnTo>
                <a:close/>
              </a:path>
            </a:pathLst>
          </a:custGeom>
          <a:blipFill rotWithShape="1">
            <a:blip r:embed="rId3">
              <a:alphaModFix/>
            </a:blip>
            <a:stretch>
              <a:fillRect b="0" l="0" r="0" t="0"/>
            </a:stretch>
          </a:blipFill>
          <a:ln>
            <a:noFill/>
          </a:ln>
        </p:spPr>
      </p:sp>
      <p:sp>
        <p:nvSpPr>
          <p:cNvPr id="326" name="Google Shape;326;p16"/>
          <p:cNvSpPr txBox="1"/>
          <p:nvPr/>
        </p:nvSpPr>
        <p:spPr>
          <a:xfrm>
            <a:off x="4095126" y="3888189"/>
            <a:ext cx="10097749" cy="2510622"/>
          </a:xfrm>
          <a:prstGeom prst="rect">
            <a:avLst/>
          </a:prstGeom>
          <a:noFill/>
          <a:ln>
            <a:noFill/>
          </a:ln>
        </p:spPr>
        <p:txBody>
          <a:bodyPr anchorCtr="0" anchor="t" bIns="0" lIns="0" spcFirstLastPara="1" rIns="0" wrap="square" tIns="0">
            <a:spAutoFit/>
          </a:bodyPr>
          <a:lstStyle/>
          <a:p>
            <a:pPr indent="0" lvl="0" marL="0" marR="0" rtl="0" algn="ctr">
              <a:lnSpc>
                <a:spcPct val="119995"/>
              </a:lnSpc>
              <a:spcBef>
                <a:spcPts val="0"/>
              </a:spcBef>
              <a:spcAft>
                <a:spcPts val="0"/>
              </a:spcAft>
              <a:buNone/>
            </a:pPr>
            <a:r>
              <a:rPr b="1" i="0" lang="en-US" sz="8237" u="none" cap="none" strike="noStrike">
                <a:solidFill>
                  <a:srgbClr val="20E5F6"/>
                </a:solidFill>
                <a:latin typeface="Poppins"/>
                <a:ea typeface="Poppins"/>
                <a:cs typeface="Poppins"/>
                <a:sym typeface="Poppins"/>
              </a:rPr>
              <a:t>GRACIAS POR SU ATENCIÓN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35c6a5069ec_0_0"/>
          <p:cNvSpPr/>
          <p:nvPr/>
        </p:nvSpPr>
        <p:spPr>
          <a:xfrm>
            <a:off x="12541309" y="0"/>
            <a:ext cx="5746691" cy="1711780"/>
          </a:xfrm>
          <a:custGeom>
            <a:rect b="b" l="l" r="r" t="t"/>
            <a:pathLst>
              <a:path extrusionOk="0" h="1711780" w="5746691">
                <a:moveTo>
                  <a:pt x="0" y="0"/>
                </a:moveTo>
                <a:lnTo>
                  <a:pt x="5746691" y="0"/>
                </a:lnTo>
                <a:lnTo>
                  <a:pt x="5746691" y="1711780"/>
                </a:lnTo>
                <a:lnTo>
                  <a:pt x="0" y="1711780"/>
                </a:lnTo>
                <a:lnTo>
                  <a:pt x="0" y="0"/>
                </a:lnTo>
                <a:close/>
              </a:path>
            </a:pathLst>
          </a:custGeom>
          <a:blipFill rotWithShape="1">
            <a:blip r:embed="rId3">
              <a:alphaModFix/>
            </a:blip>
            <a:stretch>
              <a:fillRect b="0" l="0" r="0" t="0"/>
            </a:stretch>
          </a:blipFill>
          <a:ln>
            <a:noFill/>
          </a:ln>
        </p:spPr>
      </p:sp>
      <p:sp>
        <p:nvSpPr>
          <p:cNvPr id="168" name="Google Shape;168;g35c6a5069ec_0_0"/>
          <p:cNvSpPr txBox="1"/>
          <p:nvPr/>
        </p:nvSpPr>
        <p:spPr>
          <a:xfrm>
            <a:off x="1063300" y="6439750"/>
            <a:ext cx="13875300" cy="1847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5000"/>
              <a:buFont typeface="Arial"/>
              <a:buNone/>
            </a:pPr>
            <a:r>
              <a:rPr b="1" i="0" lang="en-US" sz="5000" u="none" cap="none" strike="noStrike">
                <a:solidFill>
                  <a:srgbClr val="131416"/>
                </a:solidFill>
                <a:latin typeface="Open Sans"/>
                <a:ea typeface="Open Sans"/>
                <a:cs typeface="Open Sans"/>
                <a:sym typeface="Open Sans"/>
              </a:rPr>
              <a:t>Laboratorio Organización de Lenguajes y Compiladores 1</a:t>
            </a:r>
            <a:endParaRPr b="1" i="0" sz="5000" u="none" cap="none" strike="noStrike">
              <a:solidFill>
                <a:srgbClr val="131416"/>
              </a:solidFill>
              <a:latin typeface="Open Sans"/>
              <a:ea typeface="Open Sans"/>
              <a:cs typeface="Open Sans"/>
              <a:sym typeface="Open Sans"/>
            </a:endParaRPr>
          </a:p>
        </p:txBody>
      </p:sp>
      <p:sp>
        <p:nvSpPr>
          <p:cNvPr id="169" name="Google Shape;169;g35c6a5069ec_0_0"/>
          <p:cNvSpPr txBox="1"/>
          <p:nvPr/>
        </p:nvSpPr>
        <p:spPr>
          <a:xfrm>
            <a:off x="2506650" y="2479350"/>
            <a:ext cx="13274700" cy="1416000"/>
          </a:xfrm>
          <a:prstGeom prst="rect">
            <a:avLst/>
          </a:prstGeom>
          <a:noFill/>
          <a:ln>
            <a:noFill/>
          </a:ln>
        </p:spPr>
        <p:txBody>
          <a:bodyPr anchorCtr="0" anchor="t" bIns="0" lIns="0" spcFirstLastPara="1" rIns="0" wrap="square" tIns="0">
            <a:spAutoFit/>
          </a:bodyPr>
          <a:lstStyle/>
          <a:p>
            <a:pPr indent="0" lvl="0" marL="0" rtl="0" algn="ctr">
              <a:lnSpc>
                <a:spcPct val="140000"/>
              </a:lnSpc>
              <a:spcBef>
                <a:spcPts val="0"/>
              </a:spcBef>
              <a:spcAft>
                <a:spcPts val="0"/>
              </a:spcAft>
              <a:buClr>
                <a:schemeClr val="dk1"/>
              </a:buClr>
              <a:buSzPts val="1100"/>
              <a:buFont typeface="Arial"/>
              <a:buNone/>
            </a:pPr>
            <a:r>
              <a:rPr b="1" lang="en-US" sz="9200">
                <a:solidFill>
                  <a:srgbClr val="131416"/>
                </a:solidFill>
                <a:latin typeface="Open Sans"/>
                <a:ea typeface="Open Sans"/>
                <a:cs typeface="Open Sans"/>
                <a:sym typeface="Open Sans"/>
              </a:rPr>
              <a:t>Análisis Sintáctico</a:t>
            </a:r>
            <a:endParaRPr b="1" sz="9200">
              <a:solidFill>
                <a:srgbClr val="131416"/>
              </a:solidFill>
              <a:latin typeface="Open Sans"/>
              <a:ea typeface="Open Sans"/>
              <a:cs typeface="Open Sans"/>
              <a:sym typeface="Open Sans"/>
            </a:endParaRPr>
          </a:p>
        </p:txBody>
      </p:sp>
      <p:sp>
        <p:nvSpPr>
          <p:cNvPr id="170" name="Google Shape;170;g35c6a5069ec_0_0"/>
          <p:cNvSpPr txBox="1"/>
          <p:nvPr/>
        </p:nvSpPr>
        <p:spPr>
          <a:xfrm>
            <a:off x="1063303" y="8745251"/>
            <a:ext cx="6981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131416"/>
                </a:solidFill>
                <a:latin typeface="Open Sans"/>
                <a:ea typeface="Open Sans"/>
                <a:cs typeface="Open Sans"/>
                <a:sym typeface="Open Sans"/>
              </a:rPr>
              <a:t>Escuela de Ingeniería de Ciencias Y Sistemas</a:t>
            </a:r>
            <a:endParaRPr b="1" i="0" sz="2499" u="none" cap="none" strike="noStrike">
              <a:solidFill>
                <a:srgbClr val="131416"/>
              </a:solidFill>
              <a:latin typeface="Open Sans"/>
              <a:ea typeface="Open Sans"/>
              <a:cs typeface="Open Sans"/>
              <a:sym typeface="Open Sans"/>
            </a:endParaRPr>
          </a:p>
        </p:txBody>
      </p:sp>
      <p:sp>
        <p:nvSpPr>
          <p:cNvPr id="171" name="Google Shape;171;g35c6a5069ec_0_0"/>
          <p:cNvSpPr txBox="1"/>
          <p:nvPr/>
        </p:nvSpPr>
        <p:spPr>
          <a:xfrm>
            <a:off x="1028700" y="9210675"/>
            <a:ext cx="6667500" cy="3846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Clr>
                <a:srgbClr val="000000"/>
              </a:buClr>
              <a:buSzPts val="2499"/>
              <a:buFont typeface="Arial"/>
              <a:buNone/>
            </a:pPr>
            <a:r>
              <a:rPr b="1" i="0" lang="en-US" sz="2499" u="none" cap="none" strike="noStrike">
                <a:solidFill>
                  <a:srgbClr val="131416"/>
                </a:solidFill>
                <a:latin typeface="Open Sans"/>
                <a:ea typeface="Open Sans"/>
                <a:cs typeface="Open Sans"/>
                <a:sym typeface="Open Sans"/>
              </a:rPr>
              <a:t>Facultad de Ingeniería</a:t>
            </a:r>
            <a:endParaRPr b="1" i="0" sz="2499" u="none" cap="none" strike="noStrike">
              <a:solidFill>
                <a:srgbClr val="131416"/>
              </a:solidFill>
              <a:latin typeface="Open Sans"/>
              <a:ea typeface="Open Sans"/>
              <a:cs typeface="Open Sans"/>
              <a:sym typeface="Open Sans"/>
            </a:endParaRPr>
          </a:p>
        </p:txBody>
      </p:sp>
      <p:sp>
        <p:nvSpPr>
          <p:cNvPr id="172" name="Google Shape;172;g35c6a5069ec_0_0"/>
          <p:cNvSpPr txBox="1"/>
          <p:nvPr/>
        </p:nvSpPr>
        <p:spPr>
          <a:xfrm>
            <a:off x="228600" y="9588254"/>
            <a:ext cx="8115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131416"/>
                </a:solidFill>
                <a:latin typeface="Open Sans"/>
                <a:ea typeface="Open Sans"/>
                <a:cs typeface="Open Sans"/>
                <a:sym typeface="Open Sans"/>
              </a:rPr>
              <a:t>Universidad de San Carlos de Guatemala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414"/>
        </a:solidFill>
      </p:bgPr>
    </p:bg>
    <p:spTree>
      <p:nvGrpSpPr>
        <p:cNvPr id="330" name="Shape 330"/>
        <p:cNvGrpSpPr/>
        <p:nvPr/>
      </p:nvGrpSpPr>
      <p:grpSpPr>
        <a:xfrm>
          <a:off x="0" y="0"/>
          <a:ext cx="0" cy="0"/>
          <a:chOff x="0" y="0"/>
          <a:chExt cx="0" cy="0"/>
        </a:xfrm>
      </p:grpSpPr>
      <p:sp>
        <p:nvSpPr>
          <p:cNvPr id="331" name="Google Shape;331;g36095485301_0_81"/>
          <p:cNvSpPr/>
          <p:nvPr/>
        </p:nvSpPr>
        <p:spPr>
          <a:xfrm>
            <a:off x="7844421" y="-156579"/>
            <a:ext cx="10443579" cy="10443579"/>
          </a:xfrm>
          <a:custGeom>
            <a:rect b="b" l="l" r="r" t="t"/>
            <a:pathLst>
              <a:path extrusionOk="0" h="10443579" w="10443579">
                <a:moveTo>
                  <a:pt x="0" y="0"/>
                </a:moveTo>
                <a:lnTo>
                  <a:pt x="10443579" y="0"/>
                </a:lnTo>
                <a:lnTo>
                  <a:pt x="10443579" y="10443579"/>
                </a:lnTo>
                <a:lnTo>
                  <a:pt x="0" y="10443579"/>
                </a:lnTo>
                <a:lnTo>
                  <a:pt x="0" y="0"/>
                </a:lnTo>
                <a:close/>
              </a:path>
            </a:pathLst>
          </a:custGeom>
          <a:blipFill rotWithShape="1">
            <a:blip r:embed="rId3">
              <a:alphaModFix/>
            </a:blip>
            <a:stretch>
              <a:fillRect b="0" l="0" r="0" t="0"/>
            </a:stretch>
          </a:blipFill>
          <a:ln>
            <a:noFill/>
          </a:ln>
        </p:spPr>
      </p:sp>
      <p:sp>
        <p:nvSpPr>
          <p:cNvPr id="332" name="Google Shape;332;g36095485301_0_81"/>
          <p:cNvSpPr txBox="1"/>
          <p:nvPr/>
        </p:nvSpPr>
        <p:spPr>
          <a:xfrm>
            <a:off x="1028700" y="1218716"/>
            <a:ext cx="11646000" cy="1462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9500"/>
              <a:buFont typeface="Arial"/>
              <a:buNone/>
            </a:pPr>
            <a:r>
              <a:rPr b="1" lang="en-US" sz="9500">
                <a:solidFill>
                  <a:srgbClr val="20E5F6"/>
                </a:solidFill>
                <a:latin typeface="Poppins"/>
                <a:ea typeface="Poppins"/>
                <a:cs typeface="Poppins"/>
                <a:sym typeface="Poppins"/>
              </a:rPr>
              <a:t>REFERENCIAS</a:t>
            </a:r>
            <a:endParaRPr b="0" i="0" sz="1400" u="none" cap="none" strike="noStrike">
              <a:solidFill>
                <a:srgbClr val="000000"/>
              </a:solidFill>
              <a:latin typeface="Arial"/>
              <a:ea typeface="Arial"/>
              <a:cs typeface="Arial"/>
              <a:sym typeface="Arial"/>
            </a:endParaRPr>
          </a:p>
        </p:txBody>
      </p:sp>
      <p:sp>
        <p:nvSpPr>
          <p:cNvPr id="333" name="Google Shape;333;g36095485301_0_81"/>
          <p:cNvSpPr txBox="1"/>
          <p:nvPr/>
        </p:nvSpPr>
        <p:spPr>
          <a:xfrm>
            <a:off x="1419825" y="4071950"/>
            <a:ext cx="15430500" cy="1191300"/>
          </a:xfrm>
          <a:prstGeom prst="rect">
            <a:avLst/>
          </a:prstGeom>
          <a:noFill/>
          <a:ln>
            <a:noFill/>
          </a:ln>
        </p:spPr>
        <p:txBody>
          <a:bodyPr anchorCtr="0" anchor="t" bIns="91425" lIns="91425" spcFirstLastPara="1" rIns="91425" wrap="square" tIns="91425">
            <a:spAutoFit/>
          </a:bodyPr>
          <a:lstStyle/>
          <a:p>
            <a:pPr indent="-401637" lvl="0" marL="457200" rtl="0" algn="just">
              <a:lnSpc>
                <a:spcPct val="140000"/>
              </a:lnSpc>
              <a:spcBef>
                <a:spcPts val="0"/>
              </a:spcBef>
              <a:spcAft>
                <a:spcPts val="0"/>
              </a:spcAft>
              <a:buClr>
                <a:schemeClr val="lt1"/>
              </a:buClr>
              <a:buSzPts val="2725"/>
              <a:buFont typeface="Poppins Light"/>
              <a:buChar char="●"/>
            </a:pPr>
            <a:r>
              <a:rPr lang="en-US" sz="2725">
                <a:solidFill>
                  <a:schemeClr val="lt1"/>
                </a:solidFill>
                <a:latin typeface="Poppins Light"/>
                <a:ea typeface="Poppins Light"/>
                <a:cs typeface="Poppins Light"/>
                <a:sym typeface="Poppins Light"/>
              </a:rPr>
              <a:t>Aho, Alfred V. Compiladores. Principios, Técnicas Y Herramientas. Segunda edición Pears on education, México, (2008) ISBN: 978-970-26-1133-2</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35c6a5069ec_0_404"/>
          <p:cNvSpPr txBox="1"/>
          <p:nvPr/>
        </p:nvSpPr>
        <p:spPr>
          <a:xfrm>
            <a:off x="1374889" y="654364"/>
            <a:ext cx="13991100" cy="938700"/>
          </a:xfrm>
          <a:prstGeom prst="rect">
            <a:avLst/>
          </a:prstGeom>
          <a:noFill/>
          <a:ln>
            <a:noFill/>
          </a:ln>
        </p:spPr>
        <p:txBody>
          <a:bodyPr anchorCtr="0" anchor="t" bIns="0" lIns="0" spcFirstLastPara="1" rIns="0" wrap="square" tIns="0">
            <a:spAutoFit/>
          </a:bodyPr>
          <a:lstStyle/>
          <a:p>
            <a:pPr indent="0" lvl="0" marL="0" marR="0" rtl="0" algn="just">
              <a:lnSpc>
                <a:spcPct val="112987"/>
              </a:lnSpc>
              <a:spcBef>
                <a:spcPts val="0"/>
              </a:spcBef>
              <a:spcAft>
                <a:spcPts val="0"/>
              </a:spcAft>
              <a:buClr>
                <a:srgbClr val="000000"/>
              </a:buClr>
              <a:buSzPts val="6098"/>
              <a:buFont typeface="Arial"/>
              <a:buNone/>
            </a:pPr>
            <a:r>
              <a:rPr b="0" i="0" lang="en-US" sz="6098" u="none" cap="none" strike="noStrike">
                <a:solidFill>
                  <a:srgbClr val="131416"/>
                </a:solidFill>
                <a:latin typeface="Impact"/>
                <a:ea typeface="Impact"/>
                <a:cs typeface="Impact"/>
                <a:sym typeface="Impact"/>
              </a:rPr>
              <a:t>COMPETENCIA QUE DESARROLLAREMOS</a:t>
            </a:r>
            <a:endParaRPr b="0" i="0" sz="1400" u="none" cap="none" strike="noStrike">
              <a:solidFill>
                <a:srgbClr val="000000"/>
              </a:solidFill>
              <a:latin typeface="Impact"/>
              <a:ea typeface="Impact"/>
              <a:cs typeface="Impact"/>
              <a:sym typeface="Impact"/>
            </a:endParaRPr>
          </a:p>
        </p:txBody>
      </p:sp>
      <p:sp>
        <p:nvSpPr>
          <p:cNvPr id="178" name="Google Shape;178;g35c6a5069ec_0_404"/>
          <p:cNvSpPr txBox="1"/>
          <p:nvPr/>
        </p:nvSpPr>
        <p:spPr>
          <a:xfrm>
            <a:off x="1957640" y="3759150"/>
            <a:ext cx="14372700" cy="2339700"/>
          </a:xfrm>
          <a:prstGeom prst="rect">
            <a:avLst/>
          </a:prstGeom>
          <a:noFill/>
          <a:ln>
            <a:noFill/>
          </a:ln>
        </p:spPr>
        <p:txBody>
          <a:bodyPr anchorCtr="0" anchor="t" bIns="0" lIns="0" spcFirstLastPara="1" rIns="0" wrap="square" tIns="0">
            <a:spAutoFit/>
          </a:bodyPr>
          <a:lstStyle/>
          <a:p>
            <a:pPr indent="0" lvl="0" marL="0" rtl="0" algn="ctr">
              <a:lnSpc>
                <a:spcPct val="140007"/>
              </a:lnSpc>
              <a:spcBef>
                <a:spcPts val="0"/>
              </a:spcBef>
              <a:spcAft>
                <a:spcPts val="0"/>
              </a:spcAft>
              <a:buClr>
                <a:schemeClr val="dk1"/>
              </a:buClr>
              <a:buSzPts val="1100"/>
              <a:buFont typeface="Arial"/>
              <a:buNone/>
            </a:pPr>
            <a:r>
              <a:rPr b="1" lang="en-US" sz="4000">
                <a:solidFill>
                  <a:srgbClr val="131416"/>
                </a:solidFill>
                <a:latin typeface="Open Sans"/>
                <a:ea typeface="Open Sans"/>
                <a:cs typeface="Open Sans"/>
                <a:sym typeface="Open Sans"/>
              </a:rPr>
              <a:t>Domina los conceptos fundamentales del compilador para analizar y diseñar traductores en proyectos de software que requieran procesamiento de lenguajes.</a:t>
            </a:r>
            <a:endParaRPr b="1" sz="4000">
              <a:solidFill>
                <a:srgbClr val="131416"/>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414"/>
        </a:solidFill>
      </p:bgPr>
    </p:bg>
    <p:spTree>
      <p:nvGrpSpPr>
        <p:cNvPr id="182" name="Shape 182"/>
        <p:cNvGrpSpPr/>
        <p:nvPr/>
      </p:nvGrpSpPr>
      <p:grpSpPr>
        <a:xfrm>
          <a:off x="0" y="0"/>
          <a:ext cx="0" cy="0"/>
          <a:chOff x="0" y="0"/>
          <a:chExt cx="0" cy="0"/>
        </a:xfrm>
      </p:grpSpPr>
      <p:sp>
        <p:nvSpPr>
          <p:cNvPr id="183" name="Google Shape;183;p2"/>
          <p:cNvSpPr/>
          <p:nvPr/>
        </p:nvSpPr>
        <p:spPr>
          <a:xfrm rot="-5400000">
            <a:off x="4813056" y="4060775"/>
            <a:ext cx="6173936" cy="2165449"/>
          </a:xfrm>
          <a:custGeom>
            <a:rect b="b" l="l" r="r" t="t"/>
            <a:pathLst>
              <a:path extrusionOk="0" h="2165449" w="6173936">
                <a:moveTo>
                  <a:pt x="0" y="0"/>
                </a:moveTo>
                <a:lnTo>
                  <a:pt x="6173936" y="0"/>
                </a:lnTo>
                <a:lnTo>
                  <a:pt x="6173936" y="2165450"/>
                </a:lnTo>
                <a:lnTo>
                  <a:pt x="0" y="2165450"/>
                </a:lnTo>
                <a:lnTo>
                  <a:pt x="0" y="0"/>
                </a:lnTo>
                <a:close/>
              </a:path>
            </a:pathLst>
          </a:custGeom>
          <a:blipFill rotWithShape="1">
            <a:blip r:embed="rId3">
              <a:alphaModFix/>
            </a:blip>
            <a:stretch>
              <a:fillRect b="0" l="0" r="0" t="0"/>
            </a:stretch>
          </a:blipFill>
          <a:ln>
            <a:noFill/>
          </a:ln>
        </p:spPr>
      </p:sp>
      <p:sp>
        <p:nvSpPr>
          <p:cNvPr id="184" name="Google Shape;184;p2"/>
          <p:cNvSpPr txBox="1"/>
          <p:nvPr/>
        </p:nvSpPr>
        <p:spPr>
          <a:xfrm>
            <a:off x="1028700" y="4457700"/>
            <a:ext cx="6077873" cy="1371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9000" u="none" cap="none" strike="noStrike">
                <a:solidFill>
                  <a:srgbClr val="FFFFFF"/>
                </a:solidFill>
                <a:latin typeface="Poppins"/>
                <a:ea typeface="Poppins"/>
                <a:cs typeface="Poppins"/>
                <a:sym typeface="Poppins"/>
              </a:rPr>
              <a:t>AGENDA</a:t>
            </a:r>
            <a:endParaRPr/>
          </a:p>
        </p:txBody>
      </p:sp>
      <p:grpSp>
        <p:nvGrpSpPr>
          <p:cNvPr id="185" name="Google Shape;185;p2"/>
          <p:cNvGrpSpPr/>
          <p:nvPr/>
        </p:nvGrpSpPr>
        <p:grpSpPr>
          <a:xfrm>
            <a:off x="11324952" y="1400175"/>
            <a:ext cx="5887350" cy="1247775"/>
            <a:chOff x="0" y="12700"/>
            <a:chExt cx="7849800" cy="1663700"/>
          </a:xfrm>
        </p:grpSpPr>
        <p:cxnSp>
          <p:nvCxnSpPr>
            <p:cNvPr id="186" name="Google Shape;186;p2"/>
            <p:cNvCxnSpPr/>
            <p:nvPr/>
          </p:nvCxnSpPr>
          <p:spPr>
            <a:xfrm>
              <a:off x="0" y="12700"/>
              <a:ext cx="7849800" cy="0"/>
            </a:xfrm>
            <a:prstGeom prst="straightConnector1">
              <a:avLst/>
            </a:prstGeom>
            <a:noFill/>
            <a:ln cap="rnd" cmpd="sng" w="25400">
              <a:solidFill>
                <a:srgbClr val="10B5BF"/>
              </a:solidFill>
              <a:prstDash val="solid"/>
              <a:round/>
              <a:headEnd len="sm" w="sm" type="none"/>
              <a:tailEnd len="sm" w="sm" type="none"/>
            </a:ln>
          </p:spPr>
        </p:cxnSp>
        <p:cxnSp>
          <p:nvCxnSpPr>
            <p:cNvPr id="187" name="Google Shape;187;p2"/>
            <p:cNvCxnSpPr/>
            <p:nvPr/>
          </p:nvCxnSpPr>
          <p:spPr>
            <a:xfrm>
              <a:off x="0" y="1676400"/>
              <a:ext cx="7849800" cy="0"/>
            </a:xfrm>
            <a:prstGeom prst="straightConnector1">
              <a:avLst/>
            </a:prstGeom>
            <a:noFill/>
            <a:ln cap="rnd" cmpd="sng" w="25400">
              <a:solidFill>
                <a:srgbClr val="10B5BF"/>
              </a:solidFill>
              <a:prstDash val="solid"/>
              <a:round/>
              <a:headEnd len="sm" w="sm" type="none"/>
              <a:tailEnd len="sm" w="sm" type="none"/>
            </a:ln>
          </p:spPr>
        </p:cxnSp>
        <p:sp>
          <p:nvSpPr>
            <p:cNvPr id="188" name="Google Shape;188;p2"/>
            <p:cNvSpPr txBox="1"/>
            <p:nvPr/>
          </p:nvSpPr>
          <p:spPr>
            <a:xfrm>
              <a:off x="0" y="488950"/>
              <a:ext cx="7849800" cy="61560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Clr>
                  <a:srgbClr val="000000"/>
                </a:buClr>
                <a:buSzPts val="2999"/>
                <a:buFont typeface="Arial"/>
                <a:buNone/>
              </a:pPr>
              <a:r>
                <a:rPr lang="en-US" sz="2999">
                  <a:solidFill>
                    <a:srgbClr val="FFFFFF"/>
                  </a:solidFill>
                  <a:latin typeface="Poppins Light"/>
                  <a:ea typeface="Poppins Light"/>
                  <a:cs typeface="Poppins Light"/>
                  <a:sym typeface="Poppins Light"/>
                </a:rPr>
                <a:t>Análisis Sintáctico</a:t>
              </a:r>
              <a:endParaRPr b="0" i="0" sz="1400" u="none" cap="none" strike="noStrike">
                <a:solidFill>
                  <a:srgbClr val="000000"/>
                </a:solidFill>
                <a:latin typeface="Arial"/>
                <a:ea typeface="Arial"/>
                <a:cs typeface="Arial"/>
                <a:sym typeface="Arial"/>
              </a:endParaRPr>
            </a:p>
          </p:txBody>
        </p:sp>
      </p:grpSp>
      <p:grpSp>
        <p:nvGrpSpPr>
          <p:cNvPr id="189" name="Google Shape;189;p2"/>
          <p:cNvGrpSpPr/>
          <p:nvPr/>
        </p:nvGrpSpPr>
        <p:grpSpPr>
          <a:xfrm>
            <a:off x="11324952" y="2647950"/>
            <a:ext cx="5887350" cy="1247775"/>
            <a:chOff x="0" y="12700"/>
            <a:chExt cx="7849800" cy="1663700"/>
          </a:xfrm>
        </p:grpSpPr>
        <p:cxnSp>
          <p:nvCxnSpPr>
            <p:cNvPr id="190" name="Google Shape;190;p2"/>
            <p:cNvCxnSpPr/>
            <p:nvPr/>
          </p:nvCxnSpPr>
          <p:spPr>
            <a:xfrm>
              <a:off x="0" y="12700"/>
              <a:ext cx="7849800" cy="0"/>
            </a:xfrm>
            <a:prstGeom prst="straightConnector1">
              <a:avLst/>
            </a:prstGeom>
            <a:noFill/>
            <a:ln cap="rnd" cmpd="sng" w="25400">
              <a:solidFill>
                <a:srgbClr val="10B5BF"/>
              </a:solidFill>
              <a:prstDash val="solid"/>
              <a:round/>
              <a:headEnd len="sm" w="sm" type="none"/>
              <a:tailEnd len="sm" w="sm" type="none"/>
            </a:ln>
          </p:spPr>
        </p:cxnSp>
        <p:cxnSp>
          <p:nvCxnSpPr>
            <p:cNvPr id="191" name="Google Shape;191;p2"/>
            <p:cNvCxnSpPr/>
            <p:nvPr/>
          </p:nvCxnSpPr>
          <p:spPr>
            <a:xfrm>
              <a:off x="0" y="1676400"/>
              <a:ext cx="7849800" cy="0"/>
            </a:xfrm>
            <a:prstGeom prst="straightConnector1">
              <a:avLst/>
            </a:prstGeom>
            <a:noFill/>
            <a:ln cap="rnd" cmpd="sng" w="25400">
              <a:solidFill>
                <a:srgbClr val="10B5BF"/>
              </a:solidFill>
              <a:prstDash val="solid"/>
              <a:round/>
              <a:headEnd len="sm" w="sm" type="none"/>
              <a:tailEnd len="sm" w="sm" type="none"/>
            </a:ln>
          </p:spPr>
        </p:cxnSp>
        <p:sp>
          <p:nvSpPr>
            <p:cNvPr id="192" name="Google Shape;192;p2"/>
            <p:cNvSpPr txBox="1"/>
            <p:nvPr/>
          </p:nvSpPr>
          <p:spPr>
            <a:xfrm>
              <a:off x="0" y="488950"/>
              <a:ext cx="7849800" cy="61560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Clr>
                  <a:srgbClr val="000000"/>
                </a:buClr>
                <a:buSzPts val="2999"/>
                <a:buFont typeface="Arial"/>
                <a:buNone/>
              </a:pPr>
              <a:r>
                <a:rPr lang="en-US" sz="2999">
                  <a:solidFill>
                    <a:srgbClr val="FFFFFF"/>
                  </a:solidFill>
                  <a:latin typeface="Poppins Light"/>
                  <a:ea typeface="Poppins Light"/>
                  <a:cs typeface="Poppins Light"/>
                  <a:sym typeface="Poppins Light"/>
                </a:rPr>
                <a:t>Video</a:t>
              </a:r>
              <a:endParaRPr b="0" i="0" sz="1400" u="none" cap="none" strike="noStrike">
                <a:solidFill>
                  <a:srgbClr val="000000"/>
                </a:solidFill>
                <a:latin typeface="Arial"/>
                <a:ea typeface="Arial"/>
                <a:cs typeface="Arial"/>
                <a:sym typeface="Arial"/>
              </a:endParaRPr>
            </a:p>
          </p:txBody>
        </p:sp>
      </p:grpSp>
      <p:grpSp>
        <p:nvGrpSpPr>
          <p:cNvPr id="193" name="Google Shape;193;p2"/>
          <p:cNvGrpSpPr/>
          <p:nvPr/>
        </p:nvGrpSpPr>
        <p:grpSpPr>
          <a:xfrm>
            <a:off x="11324952" y="3895725"/>
            <a:ext cx="5887350" cy="1247775"/>
            <a:chOff x="0" y="12700"/>
            <a:chExt cx="7849800" cy="1663700"/>
          </a:xfrm>
        </p:grpSpPr>
        <p:cxnSp>
          <p:nvCxnSpPr>
            <p:cNvPr id="194" name="Google Shape;194;p2"/>
            <p:cNvCxnSpPr/>
            <p:nvPr/>
          </p:nvCxnSpPr>
          <p:spPr>
            <a:xfrm>
              <a:off x="0" y="12700"/>
              <a:ext cx="7849800" cy="0"/>
            </a:xfrm>
            <a:prstGeom prst="straightConnector1">
              <a:avLst/>
            </a:prstGeom>
            <a:noFill/>
            <a:ln cap="rnd" cmpd="sng" w="25400">
              <a:solidFill>
                <a:srgbClr val="10B5BF"/>
              </a:solidFill>
              <a:prstDash val="solid"/>
              <a:round/>
              <a:headEnd len="sm" w="sm" type="none"/>
              <a:tailEnd len="sm" w="sm" type="none"/>
            </a:ln>
          </p:spPr>
        </p:cxnSp>
        <p:cxnSp>
          <p:nvCxnSpPr>
            <p:cNvPr id="195" name="Google Shape;195;p2"/>
            <p:cNvCxnSpPr/>
            <p:nvPr/>
          </p:nvCxnSpPr>
          <p:spPr>
            <a:xfrm>
              <a:off x="0" y="1676400"/>
              <a:ext cx="7849800" cy="0"/>
            </a:xfrm>
            <a:prstGeom prst="straightConnector1">
              <a:avLst/>
            </a:prstGeom>
            <a:noFill/>
            <a:ln cap="rnd" cmpd="sng" w="25400">
              <a:solidFill>
                <a:srgbClr val="10B5BF"/>
              </a:solidFill>
              <a:prstDash val="solid"/>
              <a:round/>
              <a:headEnd len="sm" w="sm" type="none"/>
              <a:tailEnd len="sm" w="sm" type="none"/>
            </a:ln>
          </p:spPr>
        </p:cxnSp>
        <p:sp>
          <p:nvSpPr>
            <p:cNvPr id="196" name="Google Shape;196;p2"/>
            <p:cNvSpPr txBox="1"/>
            <p:nvPr/>
          </p:nvSpPr>
          <p:spPr>
            <a:xfrm>
              <a:off x="0" y="488950"/>
              <a:ext cx="7849800" cy="61560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Clr>
                  <a:srgbClr val="000000"/>
                </a:buClr>
                <a:buSzPts val="2999"/>
                <a:buFont typeface="Arial"/>
                <a:buNone/>
              </a:pPr>
              <a:r>
                <a:rPr lang="en-US" sz="2999">
                  <a:solidFill>
                    <a:srgbClr val="FFFFFF"/>
                  </a:solidFill>
                  <a:latin typeface="Poppins Light"/>
                  <a:ea typeface="Poppins Light"/>
                  <a:cs typeface="Poppins Light"/>
                  <a:sym typeface="Poppins Light"/>
                </a:rPr>
                <a:t>Lectura</a:t>
              </a:r>
              <a:endParaRPr b="0" i="0" sz="1400" u="none" cap="none" strike="noStrike">
                <a:solidFill>
                  <a:srgbClr val="000000"/>
                </a:solidFill>
                <a:latin typeface="Arial"/>
                <a:ea typeface="Arial"/>
                <a:cs typeface="Arial"/>
                <a:sym typeface="Arial"/>
              </a:endParaRPr>
            </a:p>
          </p:txBody>
        </p:sp>
      </p:grpSp>
      <p:grpSp>
        <p:nvGrpSpPr>
          <p:cNvPr id="197" name="Google Shape;197;p2"/>
          <p:cNvGrpSpPr/>
          <p:nvPr/>
        </p:nvGrpSpPr>
        <p:grpSpPr>
          <a:xfrm>
            <a:off x="11324940" y="5143500"/>
            <a:ext cx="5887350" cy="1247775"/>
            <a:chOff x="0" y="12700"/>
            <a:chExt cx="7849800" cy="1663700"/>
          </a:xfrm>
        </p:grpSpPr>
        <p:cxnSp>
          <p:nvCxnSpPr>
            <p:cNvPr id="198" name="Google Shape;198;p2"/>
            <p:cNvCxnSpPr/>
            <p:nvPr/>
          </p:nvCxnSpPr>
          <p:spPr>
            <a:xfrm>
              <a:off x="0" y="12700"/>
              <a:ext cx="7849800" cy="0"/>
            </a:xfrm>
            <a:prstGeom prst="straightConnector1">
              <a:avLst/>
            </a:prstGeom>
            <a:noFill/>
            <a:ln cap="rnd" cmpd="sng" w="25400">
              <a:solidFill>
                <a:srgbClr val="10B5BF"/>
              </a:solidFill>
              <a:prstDash val="solid"/>
              <a:round/>
              <a:headEnd len="sm" w="sm" type="none"/>
              <a:tailEnd len="sm" w="sm" type="none"/>
            </a:ln>
          </p:spPr>
        </p:cxnSp>
        <p:cxnSp>
          <p:nvCxnSpPr>
            <p:cNvPr id="199" name="Google Shape;199;p2"/>
            <p:cNvCxnSpPr/>
            <p:nvPr/>
          </p:nvCxnSpPr>
          <p:spPr>
            <a:xfrm>
              <a:off x="0" y="1676400"/>
              <a:ext cx="7849800" cy="0"/>
            </a:xfrm>
            <a:prstGeom prst="straightConnector1">
              <a:avLst/>
            </a:prstGeom>
            <a:noFill/>
            <a:ln cap="rnd" cmpd="sng" w="25400">
              <a:solidFill>
                <a:srgbClr val="10B5BF"/>
              </a:solidFill>
              <a:prstDash val="solid"/>
              <a:round/>
              <a:headEnd len="sm" w="sm" type="none"/>
              <a:tailEnd len="sm" w="sm" type="none"/>
            </a:ln>
          </p:spPr>
        </p:cxnSp>
        <p:sp>
          <p:nvSpPr>
            <p:cNvPr id="200" name="Google Shape;200;p2"/>
            <p:cNvSpPr txBox="1"/>
            <p:nvPr/>
          </p:nvSpPr>
          <p:spPr>
            <a:xfrm>
              <a:off x="0" y="488950"/>
              <a:ext cx="7849800" cy="61560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Clr>
                  <a:srgbClr val="000000"/>
                </a:buClr>
                <a:buSzPts val="2999"/>
                <a:buFont typeface="Arial"/>
                <a:buNone/>
              </a:pPr>
              <a:r>
                <a:rPr lang="en-US" sz="2999">
                  <a:solidFill>
                    <a:srgbClr val="FFFFFF"/>
                  </a:solidFill>
                  <a:latin typeface="Poppins Light"/>
                  <a:ea typeface="Poppins Light"/>
                  <a:cs typeface="Poppins Light"/>
                  <a:sym typeface="Poppins Light"/>
                </a:rPr>
                <a:t>Ejemplo</a:t>
              </a:r>
              <a:endParaRPr b="0" i="0" sz="1400" u="none" cap="none" strike="noStrike">
                <a:solidFill>
                  <a:srgbClr val="000000"/>
                </a:solidFill>
                <a:latin typeface="Arial"/>
                <a:ea typeface="Arial"/>
                <a:cs typeface="Arial"/>
                <a:sym typeface="Arial"/>
              </a:endParaRPr>
            </a:p>
          </p:txBody>
        </p:sp>
      </p:grpSp>
      <p:grpSp>
        <p:nvGrpSpPr>
          <p:cNvPr id="201" name="Google Shape;201;p2"/>
          <p:cNvGrpSpPr/>
          <p:nvPr/>
        </p:nvGrpSpPr>
        <p:grpSpPr>
          <a:xfrm>
            <a:off x="11324940" y="6391274"/>
            <a:ext cx="5887350" cy="1247775"/>
            <a:chOff x="0" y="12700"/>
            <a:chExt cx="7849800" cy="1663700"/>
          </a:xfrm>
        </p:grpSpPr>
        <p:cxnSp>
          <p:nvCxnSpPr>
            <p:cNvPr id="202" name="Google Shape;202;p2"/>
            <p:cNvCxnSpPr/>
            <p:nvPr/>
          </p:nvCxnSpPr>
          <p:spPr>
            <a:xfrm>
              <a:off x="0" y="12700"/>
              <a:ext cx="7849800" cy="0"/>
            </a:xfrm>
            <a:prstGeom prst="straightConnector1">
              <a:avLst/>
            </a:prstGeom>
            <a:noFill/>
            <a:ln cap="rnd" cmpd="sng" w="25400">
              <a:solidFill>
                <a:srgbClr val="10B5BF"/>
              </a:solidFill>
              <a:prstDash val="solid"/>
              <a:round/>
              <a:headEnd len="sm" w="sm" type="none"/>
              <a:tailEnd len="sm" w="sm" type="none"/>
            </a:ln>
          </p:spPr>
        </p:cxnSp>
        <p:cxnSp>
          <p:nvCxnSpPr>
            <p:cNvPr id="203" name="Google Shape;203;p2"/>
            <p:cNvCxnSpPr/>
            <p:nvPr/>
          </p:nvCxnSpPr>
          <p:spPr>
            <a:xfrm>
              <a:off x="0" y="1676400"/>
              <a:ext cx="7849800" cy="0"/>
            </a:xfrm>
            <a:prstGeom prst="straightConnector1">
              <a:avLst/>
            </a:prstGeom>
            <a:noFill/>
            <a:ln cap="rnd" cmpd="sng" w="25400">
              <a:solidFill>
                <a:srgbClr val="10B5BF"/>
              </a:solidFill>
              <a:prstDash val="solid"/>
              <a:round/>
              <a:headEnd len="sm" w="sm" type="none"/>
              <a:tailEnd len="sm" w="sm" type="none"/>
            </a:ln>
          </p:spPr>
        </p:cxnSp>
        <p:sp>
          <p:nvSpPr>
            <p:cNvPr id="204" name="Google Shape;204;p2"/>
            <p:cNvSpPr txBox="1"/>
            <p:nvPr/>
          </p:nvSpPr>
          <p:spPr>
            <a:xfrm>
              <a:off x="0" y="488950"/>
              <a:ext cx="7849800" cy="61560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Clr>
                  <a:srgbClr val="000000"/>
                </a:buClr>
                <a:buSzPts val="2999"/>
                <a:buFont typeface="Arial"/>
                <a:buNone/>
              </a:pPr>
              <a:r>
                <a:rPr lang="en-US" sz="2999">
                  <a:solidFill>
                    <a:srgbClr val="FFFFFF"/>
                  </a:solidFill>
                  <a:latin typeface="Poppins Light"/>
                  <a:ea typeface="Poppins Light"/>
                  <a:cs typeface="Poppins Light"/>
                  <a:sym typeface="Poppins Light"/>
                </a:rPr>
                <a:t>Actividad</a:t>
              </a:r>
              <a:endParaRPr b="0" i="0" sz="1400" u="none" cap="none" strike="noStrike">
                <a:solidFill>
                  <a:srgbClr val="000000"/>
                </a:solidFill>
                <a:latin typeface="Arial"/>
                <a:ea typeface="Arial"/>
                <a:cs typeface="Arial"/>
                <a:sym typeface="Arial"/>
              </a:endParaRPr>
            </a:p>
          </p:txBody>
        </p:sp>
      </p:grpSp>
      <p:grpSp>
        <p:nvGrpSpPr>
          <p:cNvPr id="205" name="Google Shape;205;p2"/>
          <p:cNvGrpSpPr/>
          <p:nvPr/>
        </p:nvGrpSpPr>
        <p:grpSpPr>
          <a:xfrm>
            <a:off x="11324940" y="7639050"/>
            <a:ext cx="5887350" cy="1247775"/>
            <a:chOff x="0" y="12700"/>
            <a:chExt cx="7849800" cy="1663700"/>
          </a:xfrm>
        </p:grpSpPr>
        <p:cxnSp>
          <p:nvCxnSpPr>
            <p:cNvPr id="206" name="Google Shape;206;p2"/>
            <p:cNvCxnSpPr/>
            <p:nvPr/>
          </p:nvCxnSpPr>
          <p:spPr>
            <a:xfrm>
              <a:off x="0" y="12700"/>
              <a:ext cx="7849800" cy="0"/>
            </a:xfrm>
            <a:prstGeom prst="straightConnector1">
              <a:avLst/>
            </a:prstGeom>
            <a:noFill/>
            <a:ln cap="rnd" cmpd="sng" w="25400">
              <a:solidFill>
                <a:srgbClr val="10B5BF"/>
              </a:solidFill>
              <a:prstDash val="solid"/>
              <a:round/>
              <a:headEnd len="sm" w="sm" type="none"/>
              <a:tailEnd len="sm" w="sm" type="none"/>
            </a:ln>
          </p:spPr>
        </p:cxnSp>
        <p:cxnSp>
          <p:nvCxnSpPr>
            <p:cNvPr id="207" name="Google Shape;207;p2"/>
            <p:cNvCxnSpPr/>
            <p:nvPr/>
          </p:nvCxnSpPr>
          <p:spPr>
            <a:xfrm>
              <a:off x="0" y="1676400"/>
              <a:ext cx="7849800" cy="0"/>
            </a:xfrm>
            <a:prstGeom prst="straightConnector1">
              <a:avLst/>
            </a:prstGeom>
            <a:noFill/>
            <a:ln cap="rnd" cmpd="sng" w="25400">
              <a:solidFill>
                <a:srgbClr val="10B5BF"/>
              </a:solidFill>
              <a:prstDash val="solid"/>
              <a:round/>
              <a:headEnd len="sm" w="sm" type="none"/>
              <a:tailEnd len="sm" w="sm" type="none"/>
            </a:ln>
          </p:spPr>
        </p:cxnSp>
        <p:sp>
          <p:nvSpPr>
            <p:cNvPr id="208" name="Google Shape;208;p2"/>
            <p:cNvSpPr txBox="1"/>
            <p:nvPr/>
          </p:nvSpPr>
          <p:spPr>
            <a:xfrm>
              <a:off x="0" y="488950"/>
              <a:ext cx="7849800" cy="61560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Clr>
                  <a:srgbClr val="000000"/>
                </a:buClr>
                <a:buSzPts val="2999"/>
                <a:buFont typeface="Arial"/>
                <a:buNone/>
              </a:pPr>
              <a:r>
                <a:rPr lang="en-US" sz="2999">
                  <a:solidFill>
                    <a:srgbClr val="FFFFFF"/>
                  </a:solidFill>
                  <a:latin typeface="Poppins Light"/>
                  <a:ea typeface="Poppins Light"/>
                  <a:cs typeface="Poppins Light"/>
                  <a:sym typeface="Poppins Light"/>
                </a:rPr>
                <a:t>Custrionario</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414"/>
        </a:solidFill>
      </p:bgPr>
    </p:bg>
    <p:spTree>
      <p:nvGrpSpPr>
        <p:cNvPr id="212" name="Shape 212"/>
        <p:cNvGrpSpPr/>
        <p:nvPr/>
      </p:nvGrpSpPr>
      <p:grpSpPr>
        <a:xfrm>
          <a:off x="0" y="0"/>
          <a:ext cx="0" cy="0"/>
          <a:chOff x="0" y="0"/>
          <a:chExt cx="0" cy="0"/>
        </a:xfrm>
      </p:grpSpPr>
      <p:sp>
        <p:nvSpPr>
          <p:cNvPr id="213" name="Google Shape;213;p3"/>
          <p:cNvSpPr/>
          <p:nvPr/>
        </p:nvSpPr>
        <p:spPr>
          <a:xfrm>
            <a:off x="7844421" y="-156579"/>
            <a:ext cx="10443579" cy="10443579"/>
          </a:xfrm>
          <a:custGeom>
            <a:rect b="b" l="l" r="r" t="t"/>
            <a:pathLst>
              <a:path extrusionOk="0" h="10443579" w="10443579">
                <a:moveTo>
                  <a:pt x="0" y="0"/>
                </a:moveTo>
                <a:lnTo>
                  <a:pt x="10443579" y="0"/>
                </a:lnTo>
                <a:lnTo>
                  <a:pt x="10443579" y="10443579"/>
                </a:lnTo>
                <a:lnTo>
                  <a:pt x="0" y="10443579"/>
                </a:lnTo>
                <a:lnTo>
                  <a:pt x="0" y="0"/>
                </a:lnTo>
                <a:close/>
              </a:path>
            </a:pathLst>
          </a:custGeom>
          <a:blipFill rotWithShape="1">
            <a:blip r:embed="rId3">
              <a:alphaModFix/>
            </a:blip>
            <a:stretch>
              <a:fillRect b="0" l="0" r="0" t="0"/>
            </a:stretch>
          </a:blipFill>
          <a:ln>
            <a:noFill/>
          </a:ln>
        </p:spPr>
      </p:sp>
      <p:sp>
        <p:nvSpPr>
          <p:cNvPr id="214" name="Google Shape;214;p3"/>
          <p:cNvSpPr txBox="1"/>
          <p:nvPr/>
        </p:nvSpPr>
        <p:spPr>
          <a:xfrm>
            <a:off x="1028700" y="1942616"/>
            <a:ext cx="11646135" cy="14573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9500" u="none" cap="none" strike="noStrike">
                <a:solidFill>
                  <a:srgbClr val="20E5F6"/>
                </a:solidFill>
                <a:latin typeface="Poppins"/>
                <a:ea typeface="Poppins"/>
                <a:cs typeface="Poppins"/>
                <a:sym typeface="Poppins"/>
              </a:rPr>
              <a:t>Análisis Sintáctico</a:t>
            </a:r>
            <a:endParaRPr/>
          </a:p>
        </p:txBody>
      </p:sp>
      <p:sp>
        <p:nvSpPr>
          <p:cNvPr id="215" name="Google Shape;215;p3"/>
          <p:cNvSpPr/>
          <p:nvPr/>
        </p:nvSpPr>
        <p:spPr>
          <a:xfrm>
            <a:off x="5203276" y="4331358"/>
            <a:ext cx="3296984" cy="4114800"/>
          </a:xfrm>
          <a:custGeom>
            <a:rect b="b" l="l" r="r" t="t"/>
            <a:pathLst>
              <a:path extrusionOk="0" h="4114800" w="3296984">
                <a:moveTo>
                  <a:pt x="0" y="0"/>
                </a:moveTo>
                <a:lnTo>
                  <a:pt x="3296983" y="0"/>
                </a:lnTo>
                <a:lnTo>
                  <a:pt x="3296983" y="4114800"/>
                </a:lnTo>
                <a:lnTo>
                  <a:pt x="0" y="4114800"/>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414"/>
        </a:solidFill>
      </p:bgPr>
    </p:bg>
    <p:spTree>
      <p:nvGrpSpPr>
        <p:cNvPr id="219" name="Shape 219"/>
        <p:cNvGrpSpPr/>
        <p:nvPr/>
      </p:nvGrpSpPr>
      <p:grpSpPr>
        <a:xfrm>
          <a:off x="0" y="0"/>
          <a:ext cx="0" cy="0"/>
          <a:chOff x="0" y="0"/>
          <a:chExt cx="0" cy="0"/>
        </a:xfrm>
      </p:grpSpPr>
      <p:grpSp>
        <p:nvGrpSpPr>
          <p:cNvPr id="220" name="Google Shape;220;p4"/>
          <p:cNvGrpSpPr/>
          <p:nvPr/>
        </p:nvGrpSpPr>
        <p:grpSpPr>
          <a:xfrm>
            <a:off x="1738415" y="494242"/>
            <a:ext cx="14811170" cy="5358436"/>
            <a:chOff x="0" y="0"/>
            <a:chExt cx="19748227" cy="7144581"/>
          </a:xfrm>
        </p:grpSpPr>
        <p:sp>
          <p:nvSpPr>
            <p:cNvPr id="221" name="Google Shape;221;p4"/>
            <p:cNvSpPr txBox="1"/>
            <p:nvPr/>
          </p:nvSpPr>
          <p:spPr>
            <a:xfrm>
              <a:off x="0" y="2913152"/>
              <a:ext cx="19748227" cy="4231429"/>
            </a:xfrm>
            <a:prstGeom prst="rect">
              <a:avLst/>
            </a:prstGeom>
            <a:noFill/>
            <a:ln>
              <a:noFill/>
            </a:ln>
          </p:spPr>
          <p:txBody>
            <a:bodyPr anchorCtr="0" anchor="t" bIns="0" lIns="0" spcFirstLastPara="1" rIns="0" wrap="square" tIns="0">
              <a:spAutoFit/>
            </a:bodyPr>
            <a:lstStyle/>
            <a:p>
              <a:pPr indent="0" lvl="0" marL="0" marR="0" rtl="0" algn="just">
                <a:lnSpc>
                  <a:spcPct val="140013"/>
                </a:lnSpc>
                <a:spcBef>
                  <a:spcPts val="0"/>
                </a:spcBef>
                <a:spcAft>
                  <a:spcPts val="0"/>
                </a:spcAft>
                <a:buNone/>
              </a:pPr>
              <a:r>
                <a:rPr b="0" i="0" lang="en-US" sz="3024" u="none" cap="none" strike="noStrike">
                  <a:solidFill>
                    <a:srgbClr val="FFFFFF"/>
                  </a:solidFill>
                  <a:latin typeface="Poppins Light"/>
                  <a:ea typeface="Poppins Light"/>
                  <a:cs typeface="Poppins Light"/>
                  <a:sym typeface="Poppins Light"/>
                </a:rPr>
                <a:t>El análisis sintáctico es la segunda fase del compilador (también llamado parser), este transforma su entrada en un árbol de derivación o árbol de sintaxis abstracta.</a:t>
              </a:r>
              <a:endParaRPr/>
            </a:p>
            <a:p>
              <a:pPr indent="0" lvl="0" marL="0" marR="0" rtl="0" algn="just">
                <a:lnSpc>
                  <a:spcPct val="140013"/>
                </a:lnSpc>
                <a:spcBef>
                  <a:spcPts val="0"/>
                </a:spcBef>
                <a:spcAft>
                  <a:spcPts val="0"/>
                </a:spcAft>
                <a:buNone/>
              </a:pPr>
              <a:r>
                <a:rPr b="0" i="0" lang="en-US" sz="3024" u="none" cap="none" strike="noStrike">
                  <a:solidFill>
                    <a:srgbClr val="FFFFFF"/>
                  </a:solidFill>
                  <a:latin typeface="Poppins Light"/>
                  <a:ea typeface="Poppins Light"/>
                  <a:cs typeface="Poppins Light"/>
                  <a:sym typeface="Poppins Light"/>
                </a:rPr>
                <a:t>El análisis sintáctico utiliza el flujo de tokens procedente del analizador léxico para crear una representación intermedia, generalmente arboles, que describa la estructura gramatical y su jerarquía.</a:t>
              </a:r>
              <a:endParaRPr/>
            </a:p>
          </p:txBody>
        </p:sp>
        <p:sp>
          <p:nvSpPr>
            <p:cNvPr id="222" name="Google Shape;222;p4"/>
            <p:cNvSpPr txBox="1"/>
            <p:nvPr/>
          </p:nvSpPr>
          <p:spPr>
            <a:xfrm>
              <a:off x="0" y="0"/>
              <a:ext cx="19748227" cy="140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FFFFFF"/>
                  </a:solidFill>
                  <a:latin typeface="Poppins"/>
                  <a:ea typeface="Poppins"/>
                  <a:cs typeface="Poppins"/>
                  <a:sym typeface="Poppins"/>
                </a:rPr>
                <a:t>¿Qué es?</a:t>
              </a:r>
              <a:endParaRPr/>
            </a:p>
          </p:txBody>
        </p:sp>
        <p:cxnSp>
          <p:nvCxnSpPr>
            <p:cNvPr id="223" name="Google Shape;223;p4"/>
            <p:cNvCxnSpPr/>
            <p:nvPr/>
          </p:nvCxnSpPr>
          <p:spPr>
            <a:xfrm>
              <a:off x="0" y="2192427"/>
              <a:ext cx="19748227" cy="0"/>
            </a:xfrm>
            <a:prstGeom prst="straightConnector1">
              <a:avLst/>
            </a:prstGeom>
            <a:noFill/>
            <a:ln cap="rnd" cmpd="sng" w="25400">
              <a:solidFill>
                <a:srgbClr val="10B5BF"/>
              </a:solidFill>
              <a:prstDash val="solid"/>
              <a:round/>
              <a:headEnd len="sm" w="sm" type="none"/>
              <a:tailEnd len="sm" w="sm" type="none"/>
            </a:ln>
          </p:spPr>
        </p:cxnSp>
      </p:grpSp>
      <p:sp>
        <p:nvSpPr>
          <p:cNvPr id="224" name="Google Shape;224;p4"/>
          <p:cNvSpPr/>
          <p:nvPr/>
        </p:nvSpPr>
        <p:spPr>
          <a:xfrm>
            <a:off x="6490899" y="7300531"/>
            <a:ext cx="5306203" cy="2146089"/>
          </a:xfrm>
          <a:custGeom>
            <a:rect b="b" l="l" r="r" t="t"/>
            <a:pathLst>
              <a:path extrusionOk="0" h="2146089" w="5306203">
                <a:moveTo>
                  <a:pt x="0" y="0"/>
                </a:moveTo>
                <a:lnTo>
                  <a:pt x="5306202" y="0"/>
                </a:lnTo>
                <a:lnTo>
                  <a:pt x="5306202" y="2146088"/>
                </a:lnTo>
                <a:lnTo>
                  <a:pt x="0" y="2146088"/>
                </a:lnTo>
                <a:lnTo>
                  <a:pt x="0" y="0"/>
                </a:lnTo>
                <a:close/>
              </a:path>
            </a:pathLst>
          </a:custGeom>
          <a:blipFill rotWithShape="1">
            <a:blip r:embed="rId3">
              <a:alphaModFix/>
            </a:blip>
            <a:stretch>
              <a:fillRect b="-365781" l="-63556" r="0" t="-81984"/>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414"/>
        </a:solidFill>
      </p:bgPr>
    </p:bg>
    <p:spTree>
      <p:nvGrpSpPr>
        <p:cNvPr id="228" name="Shape 228"/>
        <p:cNvGrpSpPr/>
        <p:nvPr/>
      </p:nvGrpSpPr>
      <p:grpSpPr>
        <a:xfrm>
          <a:off x="0" y="0"/>
          <a:ext cx="0" cy="0"/>
          <a:chOff x="0" y="0"/>
          <a:chExt cx="0" cy="0"/>
        </a:xfrm>
      </p:grpSpPr>
      <p:sp>
        <p:nvSpPr>
          <p:cNvPr id="229" name="Google Shape;229;p5"/>
          <p:cNvSpPr/>
          <p:nvPr/>
        </p:nvSpPr>
        <p:spPr>
          <a:xfrm>
            <a:off x="6975682" y="1347015"/>
            <a:ext cx="4336635" cy="7592970"/>
          </a:xfrm>
          <a:custGeom>
            <a:rect b="b" l="l" r="r" t="t"/>
            <a:pathLst>
              <a:path extrusionOk="0" h="7592970" w="4336635">
                <a:moveTo>
                  <a:pt x="0" y="0"/>
                </a:moveTo>
                <a:lnTo>
                  <a:pt x="4336636" y="0"/>
                </a:lnTo>
                <a:lnTo>
                  <a:pt x="4336636" y="7592970"/>
                </a:lnTo>
                <a:lnTo>
                  <a:pt x="0" y="7592970"/>
                </a:lnTo>
                <a:lnTo>
                  <a:pt x="0" y="0"/>
                </a:lnTo>
                <a:close/>
              </a:path>
            </a:pathLst>
          </a:custGeom>
          <a:blipFill rotWithShape="1">
            <a:blip r:embed="rId3">
              <a:alphaModFix/>
            </a:blip>
            <a:stretch>
              <a:fillRect b="0" l="0" r="0" t="0"/>
            </a:stretch>
          </a:blipFill>
          <a:ln>
            <a:noFill/>
          </a:ln>
        </p:spPr>
      </p:sp>
      <p:sp>
        <p:nvSpPr>
          <p:cNvPr id="230" name="Google Shape;230;p5"/>
          <p:cNvSpPr/>
          <p:nvPr/>
        </p:nvSpPr>
        <p:spPr>
          <a:xfrm>
            <a:off x="14002057" y="6172200"/>
            <a:ext cx="6217418" cy="4114800"/>
          </a:xfrm>
          <a:custGeom>
            <a:rect b="b" l="l" r="r" t="t"/>
            <a:pathLst>
              <a:path extrusionOk="0" h="4114800" w="6217418">
                <a:moveTo>
                  <a:pt x="0" y="0"/>
                </a:moveTo>
                <a:lnTo>
                  <a:pt x="6217417" y="0"/>
                </a:lnTo>
                <a:lnTo>
                  <a:pt x="6217417" y="4114800"/>
                </a:lnTo>
                <a:lnTo>
                  <a:pt x="0" y="4114800"/>
                </a:lnTo>
                <a:lnTo>
                  <a:pt x="0" y="0"/>
                </a:lnTo>
                <a:close/>
              </a:path>
            </a:pathLst>
          </a:custGeom>
          <a:blipFill rotWithShape="1">
            <a:blip r:embed="rId4">
              <a:alphaModFix/>
            </a:blip>
            <a:stretch>
              <a:fillRect b="0" l="0" r="0" t="0"/>
            </a:stretch>
          </a:blipFill>
          <a:ln>
            <a:noFill/>
          </a:ln>
        </p:spPr>
      </p:sp>
      <p:sp>
        <p:nvSpPr>
          <p:cNvPr id="231" name="Google Shape;231;p5"/>
          <p:cNvSpPr/>
          <p:nvPr/>
        </p:nvSpPr>
        <p:spPr>
          <a:xfrm rot="10800000">
            <a:off x="-2080009" y="0"/>
            <a:ext cx="6217418" cy="4114800"/>
          </a:xfrm>
          <a:custGeom>
            <a:rect b="b" l="l" r="r" t="t"/>
            <a:pathLst>
              <a:path extrusionOk="0" h="4114800" w="6217418">
                <a:moveTo>
                  <a:pt x="0" y="0"/>
                </a:moveTo>
                <a:lnTo>
                  <a:pt x="6217418" y="0"/>
                </a:lnTo>
                <a:lnTo>
                  <a:pt x="6217418" y="4114800"/>
                </a:lnTo>
                <a:lnTo>
                  <a:pt x="0" y="4114800"/>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414"/>
        </a:solidFill>
      </p:bgPr>
    </p:bg>
    <p:spTree>
      <p:nvGrpSpPr>
        <p:cNvPr id="235" name="Shape 235"/>
        <p:cNvGrpSpPr/>
        <p:nvPr/>
      </p:nvGrpSpPr>
      <p:grpSpPr>
        <a:xfrm>
          <a:off x="0" y="0"/>
          <a:ext cx="0" cy="0"/>
          <a:chOff x="0" y="0"/>
          <a:chExt cx="0" cy="0"/>
        </a:xfrm>
      </p:grpSpPr>
      <p:sp>
        <p:nvSpPr>
          <p:cNvPr id="236" name="Google Shape;236;p6"/>
          <p:cNvSpPr txBox="1"/>
          <p:nvPr/>
        </p:nvSpPr>
        <p:spPr>
          <a:xfrm>
            <a:off x="1738415" y="283996"/>
            <a:ext cx="14811300" cy="2370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7000" u="none" cap="none" strike="noStrike">
                <a:solidFill>
                  <a:srgbClr val="FFFFFF"/>
                </a:solidFill>
                <a:latin typeface="Poppins"/>
                <a:ea typeface="Poppins"/>
                <a:cs typeface="Poppins"/>
                <a:sym typeface="Poppins"/>
              </a:rPr>
              <a:t>Gramáticas independientes del contexto</a:t>
            </a:r>
            <a:endParaRPr/>
          </a:p>
        </p:txBody>
      </p:sp>
      <p:cxnSp>
        <p:nvCxnSpPr>
          <p:cNvPr id="237" name="Google Shape;237;p6"/>
          <p:cNvCxnSpPr/>
          <p:nvPr/>
        </p:nvCxnSpPr>
        <p:spPr>
          <a:xfrm>
            <a:off x="1738415" y="2912596"/>
            <a:ext cx="14811170" cy="0"/>
          </a:xfrm>
          <a:prstGeom prst="straightConnector1">
            <a:avLst/>
          </a:prstGeom>
          <a:noFill/>
          <a:ln cap="rnd" cmpd="sng" w="19050">
            <a:solidFill>
              <a:srgbClr val="10B5BF"/>
            </a:solidFill>
            <a:prstDash val="solid"/>
            <a:round/>
            <a:headEnd len="sm" w="sm" type="none"/>
            <a:tailEnd len="sm" w="sm" type="none"/>
          </a:ln>
        </p:spPr>
      </p:cxnSp>
      <p:sp>
        <p:nvSpPr>
          <p:cNvPr id="238" name="Google Shape;238;p6"/>
          <p:cNvSpPr txBox="1"/>
          <p:nvPr/>
        </p:nvSpPr>
        <p:spPr>
          <a:xfrm>
            <a:off x="1185775" y="3429000"/>
            <a:ext cx="16123500" cy="5652600"/>
          </a:xfrm>
          <a:prstGeom prst="rect">
            <a:avLst/>
          </a:prstGeom>
          <a:noFill/>
          <a:ln>
            <a:noFill/>
          </a:ln>
        </p:spPr>
        <p:txBody>
          <a:bodyPr anchorCtr="0" anchor="t" bIns="0" lIns="0" spcFirstLastPara="1" rIns="0" wrap="square" tIns="0">
            <a:spAutoFit/>
          </a:bodyPr>
          <a:lstStyle/>
          <a:p>
            <a:pPr indent="0" lvl="0" marL="0" marR="0" rtl="0" algn="just">
              <a:lnSpc>
                <a:spcPct val="140013"/>
              </a:lnSpc>
              <a:spcBef>
                <a:spcPts val="0"/>
              </a:spcBef>
              <a:spcAft>
                <a:spcPts val="0"/>
              </a:spcAft>
              <a:buNone/>
            </a:pPr>
            <a:r>
              <a:rPr b="0" i="0" lang="en-US" sz="2700" u="none" cap="none" strike="noStrike">
                <a:solidFill>
                  <a:srgbClr val="FFFFFF"/>
                </a:solidFill>
                <a:latin typeface="Poppins Light"/>
                <a:ea typeface="Poppins Light"/>
                <a:cs typeface="Poppins Light"/>
                <a:sym typeface="Poppins Light"/>
              </a:rPr>
              <a:t>Una gramática independiente del contexto (o también llamada libre del contexto) tiene 4 componentes:</a:t>
            </a:r>
            <a:endParaRPr sz="2700"/>
          </a:p>
          <a:p>
            <a:pPr indent="-305974" lvl="1" marL="653095" marR="0" rtl="0" algn="just">
              <a:lnSpc>
                <a:spcPct val="140013"/>
              </a:lnSpc>
              <a:spcBef>
                <a:spcPts val="0"/>
              </a:spcBef>
              <a:spcAft>
                <a:spcPts val="0"/>
              </a:spcAft>
              <a:buClr>
                <a:srgbClr val="FFFFFF"/>
              </a:buClr>
              <a:buSzPts val="2700"/>
              <a:buFont typeface="Poppins Light"/>
              <a:buAutoNum type="arabicPeriod"/>
            </a:pPr>
            <a:r>
              <a:rPr b="0" i="0" lang="en-US" sz="2700" u="none" cap="none" strike="noStrike">
                <a:solidFill>
                  <a:srgbClr val="FFFFFF"/>
                </a:solidFill>
                <a:latin typeface="Poppins Light"/>
                <a:ea typeface="Poppins Light"/>
                <a:cs typeface="Poppins Light"/>
                <a:sym typeface="Poppins Light"/>
              </a:rPr>
              <a:t>Un conjunto de símbolos </a:t>
            </a:r>
            <a:r>
              <a:rPr b="1" i="0" lang="en-US" sz="2700" u="none" cap="none" strike="noStrike">
                <a:solidFill>
                  <a:srgbClr val="10B5BF"/>
                </a:solidFill>
                <a:latin typeface="Poppins"/>
                <a:ea typeface="Poppins"/>
                <a:cs typeface="Poppins"/>
                <a:sym typeface="Poppins"/>
              </a:rPr>
              <a:t>terminales </a:t>
            </a:r>
            <a:r>
              <a:rPr b="0" i="0" lang="en-US" sz="2700" u="none" cap="none" strike="noStrike">
                <a:solidFill>
                  <a:srgbClr val="FFFFFF"/>
                </a:solidFill>
                <a:latin typeface="Poppins Light"/>
                <a:ea typeface="Poppins Light"/>
                <a:cs typeface="Poppins Light"/>
                <a:sym typeface="Poppins Light"/>
              </a:rPr>
              <a:t>a los que comúnmente se le conoce como “</a:t>
            </a:r>
            <a:r>
              <a:rPr b="0" i="0" lang="en-US" sz="2700" u="none" cap="none" strike="noStrike">
                <a:solidFill>
                  <a:srgbClr val="10B5BF"/>
                </a:solidFill>
                <a:latin typeface="Poppins Light"/>
                <a:ea typeface="Poppins Light"/>
                <a:cs typeface="Poppins Light"/>
                <a:sym typeface="Poppins Light"/>
              </a:rPr>
              <a:t>tokens</a:t>
            </a:r>
            <a:r>
              <a:rPr b="0" i="0" lang="en-US" sz="2700" u="none" cap="none" strike="noStrike">
                <a:solidFill>
                  <a:srgbClr val="FFFFFF"/>
                </a:solidFill>
                <a:latin typeface="Poppins Light"/>
                <a:ea typeface="Poppins Light"/>
                <a:cs typeface="Poppins Light"/>
                <a:sym typeface="Poppins Light"/>
              </a:rPr>
              <a:t>”. Los terminales son los símbolos elementales del lenguaje definido por la gramática.</a:t>
            </a:r>
            <a:endParaRPr sz="2700"/>
          </a:p>
          <a:p>
            <a:pPr indent="-305974" lvl="1" marL="653095" marR="0" rtl="0" algn="just">
              <a:lnSpc>
                <a:spcPct val="140013"/>
              </a:lnSpc>
              <a:spcBef>
                <a:spcPts val="0"/>
              </a:spcBef>
              <a:spcAft>
                <a:spcPts val="0"/>
              </a:spcAft>
              <a:buClr>
                <a:srgbClr val="FFFFFF"/>
              </a:buClr>
              <a:buSzPts val="2700"/>
              <a:buFont typeface="Poppins Light"/>
              <a:buAutoNum type="arabicPeriod"/>
            </a:pPr>
            <a:r>
              <a:rPr b="0" i="0" lang="en-US" sz="2700" u="none" cap="none" strike="noStrike">
                <a:solidFill>
                  <a:srgbClr val="FFFFFF"/>
                </a:solidFill>
                <a:latin typeface="Poppins Light"/>
                <a:ea typeface="Poppins Light"/>
                <a:cs typeface="Poppins Light"/>
                <a:sym typeface="Poppins Light"/>
              </a:rPr>
              <a:t>Un conjunto de </a:t>
            </a:r>
            <a:r>
              <a:rPr b="0" i="0" lang="en-US" sz="2700" u="none" cap="none" strike="noStrike">
                <a:solidFill>
                  <a:srgbClr val="10B5BF"/>
                </a:solidFill>
                <a:latin typeface="Poppins Light"/>
                <a:ea typeface="Poppins Light"/>
                <a:cs typeface="Poppins Light"/>
                <a:sym typeface="Poppins Light"/>
              </a:rPr>
              <a:t>no terminales</a:t>
            </a:r>
            <a:r>
              <a:rPr b="0" i="0" lang="en-US" sz="2700" u="none" cap="none" strike="noStrike">
                <a:solidFill>
                  <a:srgbClr val="FFFFFF"/>
                </a:solidFill>
                <a:latin typeface="Poppins Light"/>
                <a:ea typeface="Poppins Light"/>
                <a:cs typeface="Poppins Light"/>
                <a:sym typeface="Poppins Light"/>
              </a:rPr>
              <a:t>, a los que comúnmente se les conoce como “</a:t>
            </a:r>
            <a:r>
              <a:rPr b="0" i="0" lang="en-US" sz="2700" u="none" cap="none" strike="noStrike">
                <a:solidFill>
                  <a:srgbClr val="10B5BF"/>
                </a:solidFill>
                <a:latin typeface="Poppins Light"/>
                <a:ea typeface="Poppins Light"/>
                <a:cs typeface="Poppins Light"/>
                <a:sym typeface="Poppins Light"/>
              </a:rPr>
              <a:t>variables sintácticas</a:t>
            </a:r>
            <a:r>
              <a:rPr b="0" i="0" lang="en-US" sz="2700" u="none" cap="none" strike="noStrike">
                <a:solidFill>
                  <a:srgbClr val="FFFFFF"/>
                </a:solidFill>
                <a:latin typeface="Poppins Light"/>
                <a:ea typeface="Poppins Light"/>
                <a:cs typeface="Poppins Light"/>
                <a:sym typeface="Poppins Light"/>
              </a:rPr>
              <a:t>”. Cada no terminal representa un conjunto de cadenas o terminales.</a:t>
            </a:r>
            <a:endParaRPr sz="2700"/>
          </a:p>
          <a:p>
            <a:pPr indent="-305974" lvl="1" marL="653095" marR="0" rtl="0" algn="just">
              <a:lnSpc>
                <a:spcPct val="140013"/>
              </a:lnSpc>
              <a:spcBef>
                <a:spcPts val="0"/>
              </a:spcBef>
              <a:spcAft>
                <a:spcPts val="0"/>
              </a:spcAft>
              <a:buClr>
                <a:srgbClr val="FFFFFF"/>
              </a:buClr>
              <a:buSzPts val="2700"/>
              <a:buFont typeface="Poppins Light"/>
              <a:buAutoNum type="arabicPeriod"/>
            </a:pPr>
            <a:r>
              <a:rPr b="0" i="0" lang="en-US" sz="2700" u="none" cap="none" strike="noStrike">
                <a:solidFill>
                  <a:srgbClr val="FFFFFF"/>
                </a:solidFill>
                <a:latin typeface="Poppins Light"/>
                <a:ea typeface="Poppins Light"/>
                <a:cs typeface="Poppins Light"/>
                <a:sym typeface="Poppins Light"/>
              </a:rPr>
              <a:t>Un conjunto de </a:t>
            </a:r>
            <a:r>
              <a:rPr b="0" i="0" lang="en-US" sz="2700" u="none" cap="none" strike="noStrike">
                <a:solidFill>
                  <a:srgbClr val="10B5BF"/>
                </a:solidFill>
                <a:latin typeface="Poppins Light"/>
                <a:ea typeface="Poppins Light"/>
                <a:cs typeface="Poppins Light"/>
                <a:sym typeface="Poppins Light"/>
              </a:rPr>
              <a:t>producciones</a:t>
            </a:r>
            <a:r>
              <a:rPr b="0" i="0" lang="en-US" sz="2700" u="none" cap="none" strike="noStrike">
                <a:solidFill>
                  <a:srgbClr val="FFFFFF"/>
                </a:solidFill>
                <a:latin typeface="Poppins Light"/>
                <a:ea typeface="Poppins Light"/>
                <a:cs typeface="Poppins Light"/>
                <a:sym typeface="Poppins Light"/>
              </a:rPr>
              <a:t>, en donde cada produccion consiste en un no terminal, llamada </a:t>
            </a:r>
            <a:r>
              <a:rPr b="0" i="0" lang="en-US" sz="2700" u="none" cap="none" strike="noStrike">
                <a:solidFill>
                  <a:srgbClr val="10B5BF"/>
                </a:solidFill>
                <a:latin typeface="Poppins Light"/>
                <a:ea typeface="Poppins Light"/>
                <a:cs typeface="Poppins Light"/>
                <a:sym typeface="Poppins Light"/>
              </a:rPr>
              <a:t>encabezado</a:t>
            </a:r>
            <a:r>
              <a:rPr b="0" i="0" lang="en-US" sz="2700" u="none" cap="none" strike="noStrike">
                <a:solidFill>
                  <a:srgbClr val="FFFFFF"/>
                </a:solidFill>
                <a:latin typeface="Poppins Light"/>
                <a:ea typeface="Poppins Light"/>
                <a:cs typeface="Poppins Light"/>
                <a:sym typeface="Poppins Light"/>
              </a:rPr>
              <a:t> o </a:t>
            </a:r>
            <a:r>
              <a:rPr b="0" i="0" lang="en-US" sz="2700" u="none" cap="none" strike="noStrike">
                <a:solidFill>
                  <a:srgbClr val="10B5BF"/>
                </a:solidFill>
                <a:latin typeface="Poppins Light"/>
                <a:ea typeface="Poppins Light"/>
                <a:cs typeface="Poppins Light"/>
                <a:sym typeface="Poppins Light"/>
              </a:rPr>
              <a:t>lado izquierdo de la producción</a:t>
            </a:r>
            <a:r>
              <a:rPr b="0" i="0" lang="en-US" sz="2700" u="none" cap="none" strike="noStrike">
                <a:solidFill>
                  <a:srgbClr val="FFFFFF"/>
                </a:solidFill>
                <a:latin typeface="Poppins Light"/>
                <a:ea typeface="Poppins Light"/>
                <a:cs typeface="Poppins Light"/>
                <a:sym typeface="Poppins Light"/>
              </a:rPr>
              <a:t>, una flecha y una secuencia de terminales y no terminales llamada </a:t>
            </a:r>
            <a:r>
              <a:rPr b="0" i="0" lang="en-US" sz="2700" u="none" cap="none" strike="noStrike">
                <a:solidFill>
                  <a:srgbClr val="10B5BF"/>
                </a:solidFill>
                <a:latin typeface="Poppins Light"/>
                <a:ea typeface="Poppins Light"/>
                <a:cs typeface="Poppins Light"/>
                <a:sym typeface="Poppins Light"/>
              </a:rPr>
              <a:t>cuerpo o lado derecho de la producción.</a:t>
            </a:r>
            <a:endParaRPr sz="2700"/>
          </a:p>
          <a:p>
            <a:pPr indent="-305974" lvl="1" marL="653095" marR="0" rtl="0" algn="just">
              <a:lnSpc>
                <a:spcPct val="140013"/>
              </a:lnSpc>
              <a:spcBef>
                <a:spcPts val="0"/>
              </a:spcBef>
              <a:spcAft>
                <a:spcPts val="0"/>
              </a:spcAft>
              <a:buClr>
                <a:srgbClr val="FFFFFF"/>
              </a:buClr>
              <a:buSzPts val="2700"/>
              <a:buFont typeface="Poppins Light"/>
              <a:buAutoNum type="arabicPeriod"/>
            </a:pPr>
            <a:r>
              <a:rPr b="0" i="0" lang="en-US" sz="2700" u="none" cap="none" strike="noStrike">
                <a:solidFill>
                  <a:srgbClr val="FFFFFF"/>
                </a:solidFill>
                <a:latin typeface="Poppins Light"/>
                <a:ea typeface="Poppins Light"/>
                <a:cs typeface="Poppins Light"/>
                <a:sym typeface="Poppins Light"/>
              </a:rPr>
              <a:t>Una designación de una de los no terminales como el </a:t>
            </a:r>
            <a:r>
              <a:rPr b="0" i="0" lang="en-US" sz="2700" u="none" cap="none" strike="noStrike">
                <a:solidFill>
                  <a:srgbClr val="10B5BF"/>
                </a:solidFill>
                <a:latin typeface="Poppins Light"/>
                <a:ea typeface="Poppins Light"/>
                <a:cs typeface="Poppins Light"/>
                <a:sym typeface="Poppins Light"/>
              </a:rPr>
              <a:t>símbolo inicial</a:t>
            </a:r>
            <a:endParaRPr sz="2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414"/>
        </a:solidFill>
      </p:bgPr>
    </p:bg>
    <p:spTree>
      <p:nvGrpSpPr>
        <p:cNvPr id="242" name="Shape 242"/>
        <p:cNvGrpSpPr/>
        <p:nvPr/>
      </p:nvGrpSpPr>
      <p:grpSpPr>
        <a:xfrm>
          <a:off x="0" y="0"/>
          <a:ext cx="0" cy="0"/>
          <a:chOff x="0" y="0"/>
          <a:chExt cx="0" cy="0"/>
        </a:xfrm>
      </p:grpSpPr>
      <p:sp>
        <p:nvSpPr>
          <p:cNvPr id="243" name="Google Shape;243;p7"/>
          <p:cNvSpPr txBox="1"/>
          <p:nvPr/>
        </p:nvSpPr>
        <p:spPr>
          <a:xfrm>
            <a:off x="1738415" y="807571"/>
            <a:ext cx="14811170" cy="21145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7000" u="none" cap="none" strike="noStrike">
                <a:solidFill>
                  <a:srgbClr val="FFFFFF"/>
                </a:solidFill>
                <a:latin typeface="Poppins"/>
                <a:ea typeface="Poppins"/>
                <a:cs typeface="Poppins"/>
                <a:sym typeface="Poppins"/>
              </a:rPr>
              <a:t>Gramáticas independientes del contexto</a:t>
            </a:r>
            <a:endParaRPr/>
          </a:p>
        </p:txBody>
      </p:sp>
      <p:cxnSp>
        <p:nvCxnSpPr>
          <p:cNvPr id="244" name="Google Shape;244;p7"/>
          <p:cNvCxnSpPr/>
          <p:nvPr/>
        </p:nvCxnSpPr>
        <p:spPr>
          <a:xfrm>
            <a:off x="1738415" y="2912596"/>
            <a:ext cx="14811170" cy="0"/>
          </a:xfrm>
          <a:prstGeom prst="straightConnector1">
            <a:avLst/>
          </a:prstGeom>
          <a:noFill/>
          <a:ln cap="rnd" cmpd="sng" w="19050">
            <a:solidFill>
              <a:srgbClr val="10B5BF"/>
            </a:solidFill>
            <a:prstDash val="solid"/>
            <a:round/>
            <a:headEnd len="sm" w="sm" type="none"/>
            <a:tailEnd len="sm" w="sm" type="none"/>
          </a:ln>
        </p:spPr>
      </p:cxnSp>
      <p:sp>
        <p:nvSpPr>
          <p:cNvPr id="245" name="Google Shape;245;p7"/>
          <p:cNvSpPr txBox="1"/>
          <p:nvPr/>
        </p:nvSpPr>
        <p:spPr>
          <a:xfrm>
            <a:off x="5590776" y="3478768"/>
            <a:ext cx="7704336" cy="5323840"/>
          </a:xfrm>
          <a:prstGeom prst="rect">
            <a:avLst/>
          </a:prstGeom>
          <a:noFill/>
          <a:ln>
            <a:noFill/>
          </a:ln>
        </p:spPr>
        <p:txBody>
          <a:bodyPr anchorCtr="0" anchor="t" bIns="0" lIns="0" spcFirstLastPara="1" rIns="0" wrap="square" tIns="0">
            <a:spAutoFit/>
          </a:bodyPr>
          <a:lstStyle/>
          <a:p>
            <a:pPr indent="0" lvl="0" marL="0" marR="0" rtl="0" algn="just">
              <a:lnSpc>
                <a:spcPct val="140013"/>
              </a:lnSpc>
              <a:spcBef>
                <a:spcPts val="0"/>
              </a:spcBef>
              <a:spcAft>
                <a:spcPts val="0"/>
              </a:spcAft>
              <a:buNone/>
            </a:pPr>
            <a:r>
              <a:rPr b="0" i="0" lang="en-US" sz="3024" u="none" cap="none" strike="noStrike">
                <a:solidFill>
                  <a:srgbClr val="FFFFFF"/>
                </a:solidFill>
                <a:latin typeface="Poppins Light"/>
                <a:ea typeface="Poppins Light"/>
                <a:cs typeface="Poppins Light"/>
                <a:sym typeface="Poppins Light"/>
              </a:rPr>
              <a:t>G = {T, N, S, P}</a:t>
            </a:r>
            <a:endParaRPr/>
          </a:p>
          <a:p>
            <a:pPr indent="0" lvl="0" marL="0" marR="0" rtl="0" algn="just">
              <a:lnSpc>
                <a:spcPct val="140013"/>
              </a:lnSpc>
              <a:spcBef>
                <a:spcPts val="0"/>
              </a:spcBef>
              <a:spcAft>
                <a:spcPts val="0"/>
              </a:spcAft>
              <a:buNone/>
            </a:pPr>
            <a:r>
              <a:rPr b="0" i="0" lang="en-US" sz="3024" u="none" cap="none" strike="noStrike">
                <a:solidFill>
                  <a:srgbClr val="FFFFFF"/>
                </a:solidFill>
                <a:latin typeface="Poppins Light"/>
                <a:ea typeface="Poppins Light"/>
                <a:cs typeface="Poppins Light"/>
                <a:sym typeface="Poppins Light"/>
              </a:rPr>
              <a:t>T = { +, -, 1, 2, 3, 4, 5, 6, 7, 8, 9}</a:t>
            </a:r>
            <a:endParaRPr/>
          </a:p>
          <a:p>
            <a:pPr indent="0" lvl="0" marL="0" marR="0" rtl="0" algn="just">
              <a:lnSpc>
                <a:spcPct val="140013"/>
              </a:lnSpc>
              <a:spcBef>
                <a:spcPts val="0"/>
              </a:spcBef>
              <a:spcAft>
                <a:spcPts val="0"/>
              </a:spcAft>
              <a:buNone/>
            </a:pPr>
            <a:r>
              <a:rPr b="0" i="0" lang="en-US" sz="3024" u="none" cap="none" strike="noStrike">
                <a:solidFill>
                  <a:srgbClr val="FFFFFF"/>
                </a:solidFill>
                <a:latin typeface="Poppins Light"/>
                <a:ea typeface="Poppins Light"/>
                <a:cs typeface="Poppins Light"/>
                <a:sym typeface="Poppins Light"/>
              </a:rPr>
              <a:t>N = { lista, digito }</a:t>
            </a:r>
            <a:endParaRPr/>
          </a:p>
          <a:p>
            <a:pPr indent="0" lvl="0" marL="0" marR="0" rtl="0" algn="just">
              <a:lnSpc>
                <a:spcPct val="140013"/>
              </a:lnSpc>
              <a:spcBef>
                <a:spcPts val="0"/>
              </a:spcBef>
              <a:spcAft>
                <a:spcPts val="0"/>
              </a:spcAft>
              <a:buNone/>
            </a:pPr>
            <a:r>
              <a:rPr b="0" i="0" lang="en-US" sz="3024" u="none" cap="none" strike="noStrike">
                <a:solidFill>
                  <a:srgbClr val="FFFFFF"/>
                </a:solidFill>
                <a:latin typeface="Poppins Light"/>
                <a:ea typeface="Poppins Light"/>
                <a:cs typeface="Poppins Light"/>
                <a:sym typeface="Poppins Light"/>
              </a:rPr>
              <a:t>P= { </a:t>
            </a:r>
            <a:endParaRPr/>
          </a:p>
          <a:p>
            <a:pPr indent="0" lvl="0" marL="0" marR="0" rtl="0" algn="just">
              <a:lnSpc>
                <a:spcPct val="140013"/>
              </a:lnSpc>
              <a:spcBef>
                <a:spcPts val="0"/>
              </a:spcBef>
              <a:spcAft>
                <a:spcPts val="0"/>
              </a:spcAft>
              <a:buNone/>
            </a:pPr>
            <a:r>
              <a:rPr b="0" i="0" lang="en-US" sz="3024" u="none" cap="none" strike="noStrike">
                <a:solidFill>
                  <a:srgbClr val="FFFFFF"/>
                </a:solidFill>
                <a:latin typeface="Poppins Light"/>
                <a:ea typeface="Poppins Light"/>
                <a:cs typeface="Poppins Light"/>
                <a:sym typeface="Poppins Light"/>
              </a:rPr>
              <a:t>           lista -&gt; lista + digito</a:t>
            </a:r>
            <a:endParaRPr/>
          </a:p>
          <a:p>
            <a:pPr indent="0" lvl="0" marL="0" marR="0" rtl="0" algn="just">
              <a:lnSpc>
                <a:spcPct val="140013"/>
              </a:lnSpc>
              <a:spcBef>
                <a:spcPts val="0"/>
              </a:spcBef>
              <a:spcAft>
                <a:spcPts val="0"/>
              </a:spcAft>
              <a:buNone/>
            </a:pPr>
            <a:r>
              <a:rPr b="0" i="0" lang="en-US" sz="3024" u="none" cap="none" strike="noStrike">
                <a:solidFill>
                  <a:srgbClr val="FFFFFF"/>
                </a:solidFill>
                <a:latin typeface="Poppins Light"/>
                <a:ea typeface="Poppins Light"/>
                <a:cs typeface="Poppins Light"/>
                <a:sym typeface="Poppins Light"/>
              </a:rPr>
              <a:t>           lista -&gt; lista - digito</a:t>
            </a:r>
            <a:endParaRPr/>
          </a:p>
          <a:p>
            <a:pPr indent="0" lvl="0" marL="0" marR="0" rtl="0" algn="just">
              <a:lnSpc>
                <a:spcPct val="140013"/>
              </a:lnSpc>
              <a:spcBef>
                <a:spcPts val="0"/>
              </a:spcBef>
              <a:spcAft>
                <a:spcPts val="0"/>
              </a:spcAft>
              <a:buNone/>
            </a:pPr>
            <a:r>
              <a:rPr b="0" i="0" lang="en-US" sz="3024" u="none" cap="none" strike="noStrike">
                <a:solidFill>
                  <a:srgbClr val="FFFFFF"/>
                </a:solidFill>
                <a:latin typeface="Poppins Light"/>
                <a:ea typeface="Poppins Light"/>
                <a:cs typeface="Poppins Light"/>
                <a:sym typeface="Poppins Light"/>
              </a:rPr>
              <a:t>           lista -&gt; digito</a:t>
            </a:r>
            <a:endParaRPr/>
          </a:p>
          <a:p>
            <a:pPr indent="0" lvl="0" marL="0" marR="0" rtl="0" algn="just">
              <a:lnSpc>
                <a:spcPct val="140013"/>
              </a:lnSpc>
              <a:spcBef>
                <a:spcPts val="0"/>
              </a:spcBef>
              <a:spcAft>
                <a:spcPts val="0"/>
              </a:spcAft>
              <a:buNone/>
            </a:pPr>
            <a:r>
              <a:rPr b="0" i="0" lang="en-US" sz="3024" u="none" cap="none" strike="noStrike">
                <a:solidFill>
                  <a:srgbClr val="FFFFFF"/>
                </a:solidFill>
                <a:latin typeface="Poppins Light"/>
                <a:ea typeface="Poppins Light"/>
                <a:cs typeface="Poppins Light"/>
                <a:sym typeface="Poppins Light"/>
              </a:rPr>
              <a:t>          digito -&gt; 1 | 2 | 3 | 4 | 5 | 6 | 7 | 8 | 9 </a:t>
            </a:r>
            <a:endParaRPr/>
          </a:p>
          <a:p>
            <a:pPr indent="0" lvl="0" marL="0" marR="0" rtl="0" algn="just">
              <a:lnSpc>
                <a:spcPct val="140013"/>
              </a:lnSpc>
              <a:spcBef>
                <a:spcPts val="0"/>
              </a:spcBef>
              <a:spcAft>
                <a:spcPts val="0"/>
              </a:spcAft>
              <a:buNone/>
            </a:pPr>
            <a:r>
              <a:rPr b="0" i="0" lang="en-US" sz="3024" u="none" cap="none" strike="noStrike">
                <a:solidFill>
                  <a:srgbClr val="FFFFFF"/>
                </a:solidFill>
                <a:latin typeface="Poppins Light"/>
                <a:ea typeface="Poppins Light"/>
                <a:cs typeface="Poppins Light"/>
                <a:sym typeface="Poppins Light"/>
              </a:rPr>
              <a:t>}</a:t>
            </a:r>
            <a:endParaRPr/>
          </a:p>
          <a:p>
            <a:pPr indent="0" lvl="0" marL="0" marR="0" rtl="0" algn="just">
              <a:lnSpc>
                <a:spcPct val="140013"/>
              </a:lnSpc>
              <a:spcBef>
                <a:spcPts val="0"/>
              </a:spcBef>
              <a:spcAft>
                <a:spcPts val="0"/>
              </a:spcAft>
              <a:buNone/>
            </a:pPr>
            <a:r>
              <a:rPr b="0" i="0" lang="en-US" sz="3024" u="none" cap="none" strike="noStrike">
                <a:solidFill>
                  <a:srgbClr val="FFFFFF"/>
                </a:solidFill>
                <a:latin typeface="Poppins Light"/>
                <a:ea typeface="Poppins Light"/>
                <a:cs typeface="Poppins Light"/>
                <a:sym typeface="Poppins Light"/>
              </a:rPr>
              <a:t>S = lista</a:t>
            </a:r>
            <a:endParaRPr/>
          </a:p>
        </p:txBody>
      </p:sp>
      <p:sp>
        <p:nvSpPr>
          <p:cNvPr id="246" name="Google Shape;246;p7"/>
          <p:cNvSpPr/>
          <p:nvPr/>
        </p:nvSpPr>
        <p:spPr>
          <a:xfrm rot="-2700000">
            <a:off x="12891985" y="8270593"/>
            <a:ext cx="7315200" cy="1064029"/>
          </a:xfrm>
          <a:custGeom>
            <a:rect b="b" l="l" r="r" t="t"/>
            <a:pathLst>
              <a:path extrusionOk="0" h="1064029" w="7315200">
                <a:moveTo>
                  <a:pt x="0" y="0"/>
                </a:moveTo>
                <a:lnTo>
                  <a:pt x="7315200" y="0"/>
                </a:lnTo>
                <a:lnTo>
                  <a:pt x="7315200" y="1064029"/>
                </a:lnTo>
                <a:lnTo>
                  <a:pt x="0" y="1064029"/>
                </a:lnTo>
                <a:lnTo>
                  <a:pt x="0" y="0"/>
                </a:lnTo>
                <a:close/>
              </a:path>
            </a:pathLst>
          </a:custGeom>
          <a:blipFill rotWithShape="1">
            <a:blip r:embed="rId3">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